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5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3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9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5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4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0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4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1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7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73255-5E8F-4866-8A75-32C242F75042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609C-0CA1-4B79-A244-7881C1D6A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8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09600" y="0"/>
            <a:ext cx="8229600" cy="984250"/>
            <a:chOff x="672" y="1632"/>
            <a:chExt cx="3984" cy="528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>
              <a:off x="993" y="1692"/>
              <a:ext cx="3663" cy="41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>
              <a:off x="672" y="1632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159" name="Text Box 7"/>
            <p:cNvSpPr txBox="1">
              <a:spLocks noChangeArrowheads="1"/>
            </p:cNvSpPr>
            <p:nvPr/>
          </p:nvSpPr>
          <p:spPr bwMode="gray">
            <a:xfrm>
              <a:off x="1200" y="1728"/>
              <a:ext cx="29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2000" b="1">
                  <a:solidFill>
                    <a:srgbClr val="002060"/>
                  </a:solidFill>
                  <a:latin typeface="Calibri" pitchFamily="34" charset="0"/>
                </a:rPr>
                <a:t>XÁC ĐỊNH MÔMEN QUÁN TÍNH CỦA TRỤ ĐẶC CÓ TRỤC QUAY ĐỐI XỨNG VÀ LỰC MA SÁT CỦA Ổ TRỤC QUAY.</a:t>
              </a:r>
            </a:p>
          </p:txBody>
        </p:sp>
        <p:sp>
          <p:nvSpPr>
            <p:cNvPr id="6160" name="Text Box 8"/>
            <p:cNvSpPr txBox="1">
              <a:spLocks noChangeArrowheads="1"/>
            </p:cNvSpPr>
            <p:nvPr/>
          </p:nvSpPr>
          <p:spPr bwMode="gray">
            <a:xfrm>
              <a:off x="838" y="172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228600" y="1219200"/>
            <a:ext cx="2603500" cy="4619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 Cơ sở lý thuyết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1981200"/>
            <a:ext cx="2776538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Mômen quán tính?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276600" y="1981200"/>
            <a:ext cx="5562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Mômen quán tính I đặc trưng cho quán tính của vật rắn trong chuyển động quay.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4800" y="2967038"/>
            <a:ext cx="7654925" cy="461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 trình cơ bản của chuyển động quay của vật rắn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3886200"/>
          <a:ext cx="12366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58558" imgH="203112" progId="Equation.DSMT4">
                  <p:embed/>
                </p:oleObj>
              </mc:Choice>
              <mc:Fallback>
                <p:oleObj name="Equation" r:id="rId3" imgW="558558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86200"/>
                        <a:ext cx="123666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3" name="Group 14"/>
          <p:cNvGrpSpPr>
            <a:grpSpLocks/>
          </p:cNvGrpSpPr>
          <p:nvPr/>
        </p:nvGrpSpPr>
        <p:grpSpPr bwMode="auto">
          <a:xfrm>
            <a:off x="3200400" y="3657600"/>
            <a:ext cx="5562600" cy="1200150"/>
            <a:chOff x="3200400" y="3657600"/>
            <a:chExt cx="5562600" cy="1200329"/>
          </a:xfrm>
        </p:grpSpPr>
        <p:sp>
          <p:nvSpPr>
            <p:cNvPr id="6156" name="TextBox 11"/>
            <p:cNvSpPr txBox="1">
              <a:spLocks noChangeArrowheads="1"/>
            </p:cNvSpPr>
            <p:nvPr/>
          </p:nvSpPr>
          <p:spPr bwMode="auto">
            <a:xfrm>
              <a:off x="3200400" y="3657600"/>
              <a:ext cx="55626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Char char="-"/>
              </a:pPr>
              <a:r>
                <a:rPr lang="en-US" sz="24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M: Mômen lực tác dụng</a:t>
              </a:r>
            </a:p>
            <a:p>
              <a:pPr eaLnBrk="1" hangingPunct="1">
                <a:buFontTx/>
                <a:buChar char="-"/>
              </a:pPr>
              <a:r>
                <a:rPr lang="en-US" sz="24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I: Mômen quán tính</a:t>
              </a:r>
            </a:p>
            <a:p>
              <a:pPr eaLnBrk="1" hangingPunct="1">
                <a:buFontTx/>
                <a:buChar char="-"/>
              </a:pPr>
              <a:r>
                <a:rPr lang="en-US" sz="240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: Gia tốc góc </a:t>
              </a:r>
            </a:p>
          </p:txBody>
        </p:sp>
        <p:graphicFrame>
          <p:nvGraphicFramePr>
            <p:cNvPr id="6147" name="Object 12"/>
            <p:cNvGraphicFramePr>
              <a:graphicFrameLocks noChangeAspect="1"/>
            </p:cNvGraphicFramePr>
            <p:nvPr/>
          </p:nvGraphicFramePr>
          <p:xfrm>
            <a:off x="3352800" y="4419600"/>
            <a:ext cx="3048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Equation" r:id="rId5" imgW="152268" imgH="203024" progId="Equation.DSMT4">
                    <p:embed/>
                  </p:oleObj>
                </mc:Choice>
                <mc:Fallback>
                  <p:oleObj name="Equation" r:id="rId5" imgW="152268" imgH="20302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2800" y="4419600"/>
                          <a:ext cx="3048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Explosion 1 15"/>
          <p:cNvSpPr/>
          <p:nvPr/>
        </p:nvSpPr>
        <p:spPr>
          <a:xfrm>
            <a:off x="304800" y="5029200"/>
            <a:ext cx="5181600" cy="1828800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002060"/>
                </a:solidFill>
              </a:rPr>
              <a:t>Cần xác định I cho một trụ đặc</a:t>
            </a:r>
          </a:p>
        </p:txBody>
      </p:sp>
      <p:sp>
        <p:nvSpPr>
          <p:cNvPr id="19" name="Line Callout 1 (Border and Accent Bar) 18"/>
          <p:cNvSpPr/>
          <p:nvPr/>
        </p:nvSpPr>
        <p:spPr>
          <a:xfrm>
            <a:off x="5105400" y="5410200"/>
            <a:ext cx="2057400" cy="685800"/>
          </a:xfrm>
          <a:prstGeom prst="accentBorderCallout1">
            <a:avLst/>
          </a:prstGeom>
          <a:solidFill>
            <a:schemeClr val="bg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002060"/>
                </a:solidFill>
              </a:rPr>
              <a:t>Sử dụng bộ TN: MC-965</a:t>
            </a:r>
          </a:p>
        </p:txBody>
      </p:sp>
    </p:spTree>
    <p:extLst>
      <p:ext uri="{BB962C8B-B14F-4D97-AF65-F5344CB8AC3E}">
        <p14:creationId xmlns:p14="http://schemas.microsoft.com/office/powerpoint/2010/main" val="427306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4"/>
          <p:cNvGrpSpPr>
            <a:grpSpLocks/>
          </p:cNvGrpSpPr>
          <p:nvPr/>
        </p:nvGrpSpPr>
        <p:grpSpPr bwMode="auto">
          <a:xfrm>
            <a:off x="609600" y="0"/>
            <a:ext cx="8229600" cy="984250"/>
            <a:chOff x="672" y="1632"/>
            <a:chExt cx="3984" cy="528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>
              <a:off x="993" y="1692"/>
              <a:ext cx="3663" cy="41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>
              <a:off x="672" y="1632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5609" name="Text Box 7"/>
            <p:cNvSpPr txBox="1">
              <a:spLocks noChangeArrowheads="1"/>
            </p:cNvSpPr>
            <p:nvPr/>
          </p:nvSpPr>
          <p:spPr bwMode="gray">
            <a:xfrm>
              <a:off x="1200" y="1728"/>
              <a:ext cx="29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2000" b="1">
                  <a:solidFill>
                    <a:srgbClr val="002060"/>
                  </a:solidFill>
                  <a:latin typeface="Calibri" pitchFamily="34" charset="0"/>
                </a:rPr>
                <a:t>XÁC ĐỊNH MÔMEN QUÁN TÍNH CỦA TRỤ ĐẶC CÓ TRỤC QUAY ĐỐI XỨNG VÀ LỰC MA SÁT CỦA Ổ TRỤC QUAY.</a:t>
              </a:r>
            </a:p>
          </p:txBody>
        </p:sp>
        <p:sp>
          <p:nvSpPr>
            <p:cNvPr id="25610" name="Text Box 8"/>
            <p:cNvSpPr txBox="1">
              <a:spLocks noChangeArrowheads="1"/>
            </p:cNvSpPr>
            <p:nvPr/>
          </p:nvSpPr>
          <p:spPr bwMode="gray">
            <a:xfrm>
              <a:off x="838" y="172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25603" name="Rectangle 9"/>
          <p:cNvSpPr>
            <a:spLocks noChangeArrowheads="1"/>
          </p:cNvSpPr>
          <p:nvPr/>
        </p:nvSpPr>
        <p:spPr bwMode="auto">
          <a:xfrm>
            <a:off x="228600" y="1219200"/>
            <a:ext cx="2603500" cy="4619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 Cơ sở lý thuyết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1981200"/>
            <a:ext cx="3186113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 thí nghiệm MC-965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5" name="Picture 4" descr="D:\7.HTC\in my phone\IMAG13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828800"/>
            <a:ext cx="4724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52400" y="2743200"/>
            <a:ext cx="4191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Bánh xe có khối lượng M.</a:t>
            </a:r>
          </a:p>
          <a:p>
            <a:pPr eaLnBrk="1" hangingPunct="1">
              <a:buFontTx/>
              <a:buChar char="-"/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Trục quay C1-C2.</a:t>
            </a:r>
          </a:p>
          <a:p>
            <a:pPr eaLnBrk="1" hangingPunct="1">
              <a:buFontTx/>
              <a:buChar char="-"/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Thước mét T.</a:t>
            </a:r>
          </a:p>
          <a:p>
            <a:pPr eaLnBrk="1" hangingPunct="1">
              <a:buFontTx/>
              <a:buChar char="-"/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Bộ điều khiển D (4 nút).</a:t>
            </a:r>
          </a:p>
          <a:p>
            <a:pPr eaLnBrk="1" hangingPunct="1">
              <a:buFontTx/>
              <a:buChar char="-"/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Cảm biến quang điện QĐ.</a:t>
            </a:r>
          </a:p>
          <a:p>
            <a:pPr eaLnBrk="1" hangingPunct="1">
              <a:buFontTx/>
              <a:buChar char="-"/>
            </a:pP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Đồng hồ đo thời gian tự động.</a:t>
            </a:r>
          </a:p>
        </p:txBody>
      </p:sp>
    </p:spTree>
    <p:extLst>
      <p:ext uri="{BB962C8B-B14F-4D97-AF65-F5344CB8AC3E}">
        <p14:creationId xmlns:p14="http://schemas.microsoft.com/office/powerpoint/2010/main" val="295239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609600" y="0"/>
            <a:ext cx="8229600" cy="984250"/>
            <a:chOff x="672" y="1632"/>
            <a:chExt cx="3984" cy="528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>
              <a:off x="993" y="1692"/>
              <a:ext cx="3663" cy="41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>
              <a:off x="672" y="1632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194" name="Text Box 7"/>
            <p:cNvSpPr txBox="1">
              <a:spLocks noChangeArrowheads="1"/>
            </p:cNvSpPr>
            <p:nvPr/>
          </p:nvSpPr>
          <p:spPr bwMode="gray">
            <a:xfrm>
              <a:off x="1200" y="1728"/>
              <a:ext cx="29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2000" b="1">
                  <a:solidFill>
                    <a:srgbClr val="002060"/>
                  </a:solidFill>
                  <a:latin typeface="Calibri" pitchFamily="34" charset="0"/>
                </a:rPr>
                <a:t>XÁC ĐỊNH MÔMEN QUÁN TÍNH CỦA TRỤ ĐẶC CÓ TRỤC QUAY ĐỐI XỨNG VÀ LỰC MA SÁT CỦA Ổ TRỤC QUAY.</a:t>
              </a:r>
            </a:p>
          </p:txBody>
        </p:sp>
        <p:sp>
          <p:nvSpPr>
            <p:cNvPr id="7195" name="Text Box 8"/>
            <p:cNvSpPr txBox="1">
              <a:spLocks noChangeArrowheads="1"/>
            </p:cNvSpPr>
            <p:nvPr/>
          </p:nvSpPr>
          <p:spPr bwMode="gray">
            <a:xfrm>
              <a:off x="838" y="172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228600" y="1219200"/>
            <a:ext cx="2603500" cy="4619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 Cơ sở lý thuyết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1676400" y="2286000"/>
            <a:ext cx="304800" cy="4114800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Minus 11"/>
          <p:cNvSpPr/>
          <p:nvPr/>
        </p:nvSpPr>
        <p:spPr>
          <a:xfrm>
            <a:off x="1981200" y="5715000"/>
            <a:ext cx="533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2514600" y="5943600"/>
            <a:ext cx="530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QĐ</a:t>
            </a:r>
          </a:p>
        </p:txBody>
      </p:sp>
      <p:sp>
        <p:nvSpPr>
          <p:cNvPr id="15" name="Minus 14"/>
          <p:cNvSpPr/>
          <p:nvPr/>
        </p:nvSpPr>
        <p:spPr>
          <a:xfrm>
            <a:off x="1600200" y="3048000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Minus 15"/>
          <p:cNvSpPr/>
          <p:nvPr/>
        </p:nvSpPr>
        <p:spPr>
          <a:xfrm>
            <a:off x="1600200" y="3733800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Minus 19"/>
          <p:cNvSpPr/>
          <p:nvPr/>
        </p:nvSpPr>
        <p:spPr>
          <a:xfrm>
            <a:off x="1600200" y="6096000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0" name="TextBox 20"/>
          <p:cNvSpPr txBox="1">
            <a:spLocks noChangeArrowheads="1"/>
          </p:cNvSpPr>
          <p:nvPr/>
        </p:nvSpPr>
        <p:spPr bwMode="auto">
          <a:xfrm>
            <a:off x="1066800" y="289560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  <a:endParaRPr lang="en-US" b="1"/>
          </a:p>
        </p:txBody>
      </p:sp>
      <p:sp>
        <p:nvSpPr>
          <p:cNvPr id="7181" name="TextBox 21"/>
          <p:cNvSpPr txBox="1">
            <a:spLocks noChangeArrowheads="1"/>
          </p:cNvSpPr>
          <p:nvPr/>
        </p:nvSpPr>
        <p:spPr bwMode="auto">
          <a:xfrm>
            <a:off x="1066800" y="3576638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C</a:t>
            </a:r>
            <a:endParaRPr lang="en-US" b="1"/>
          </a:p>
        </p:txBody>
      </p:sp>
      <p:sp>
        <p:nvSpPr>
          <p:cNvPr id="7182" name="TextBox 22"/>
          <p:cNvSpPr txBox="1">
            <a:spLocks noChangeArrowheads="1"/>
          </p:cNvSpPr>
          <p:nvPr/>
        </p:nvSpPr>
        <p:spPr bwMode="auto">
          <a:xfrm>
            <a:off x="1066800" y="5938838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B</a:t>
            </a:r>
            <a:endParaRPr lang="en-US" b="1"/>
          </a:p>
        </p:txBody>
      </p:sp>
      <p:sp>
        <p:nvSpPr>
          <p:cNvPr id="24" name="Line Callout 1 (Border and Accent Bar) 23"/>
          <p:cNvSpPr/>
          <p:nvPr/>
        </p:nvSpPr>
        <p:spPr>
          <a:xfrm>
            <a:off x="2286000" y="1752600"/>
            <a:ext cx="1295400" cy="457200"/>
          </a:xfrm>
          <a:prstGeom prst="accentBorderCallout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002060"/>
                </a:solidFill>
              </a:rPr>
              <a:t>Thước T</a:t>
            </a:r>
            <a:endParaRPr lang="en-US" b="1">
              <a:solidFill>
                <a:srgbClr val="00206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-952499" y="4610100"/>
            <a:ext cx="3124200" cy="317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-113506" y="4991894"/>
            <a:ext cx="236220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6" name="TextBox 28"/>
          <p:cNvSpPr txBox="1">
            <a:spLocks noChangeArrowheads="1"/>
          </p:cNvSpPr>
          <p:nvPr/>
        </p:nvSpPr>
        <p:spPr bwMode="auto">
          <a:xfrm>
            <a:off x="0" y="4572000"/>
            <a:ext cx="485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h</a:t>
            </a:r>
            <a:r>
              <a:rPr lang="en-US" sz="2400" b="1" baseline="-25000"/>
              <a:t>1</a:t>
            </a:r>
            <a:endParaRPr lang="en-US" b="1" baseline="-25000"/>
          </a:p>
        </p:txBody>
      </p:sp>
      <p:sp>
        <p:nvSpPr>
          <p:cNvPr id="7187" name="TextBox 29"/>
          <p:cNvSpPr txBox="1">
            <a:spLocks noChangeArrowheads="1"/>
          </p:cNvSpPr>
          <p:nvPr/>
        </p:nvSpPr>
        <p:spPr bwMode="auto">
          <a:xfrm>
            <a:off x="657225" y="4724400"/>
            <a:ext cx="485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h</a:t>
            </a:r>
            <a:r>
              <a:rPr lang="en-US" sz="2400" b="1" baseline="-25000"/>
              <a:t>2</a:t>
            </a:r>
            <a:endParaRPr lang="en-US" b="1" baseline="-2500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810000" y="1447800"/>
            <a:ext cx="4192588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Quá trình chuyển động từ A-B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810000" y="2590800"/>
          <a:ext cx="46958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120900" imgH="419100" progId="Equation.DSMT4">
                  <p:embed/>
                </p:oleObj>
              </mc:Choice>
              <mc:Fallback>
                <p:oleObj name="Equation" r:id="rId3" imgW="21209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90800"/>
                        <a:ext cx="46958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810000" y="1981200"/>
            <a:ext cx="4800600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 dụng định luật bảo toàn cơ năng: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3810000" y="3729038"/>
            <a:ext cx="4518025" cy="461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Quá trình chuyển động từ A-B-C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733800" y="4233863"/>
            <a:ext cx="5562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giảm cơ năng bằng công của lực ma sát nên ta có: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962400" y="5081588"/>
          <a:ext cx="4667250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108200" imgH="762000" progId="Equation.DSMT4">
                  <p:embed/>
                </p:oleObj>
              </mc:Choice>
              <mc:Fallback>
                <p:oleObj name="Equation" r:id="rId5" imgW="2108200" imgH="762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081588"/>
                        <a:ext cx="4667250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56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7" name="Group 4"/>
          <p:cNvGrpSpPr>
            <a:grpSpLocks/>
          </p:cNvGrpSpPr>
          <p:nvPr/>
        </p:nvGrpSpPr>
        <p:grpSpPr bwMode="auto">
          <a:xfrm>
            <a:off x="609600" y="0"/>
            <a:ext cx="8229600" cy="984250"/>
            <a:chOff x="672" y="1632"/>
            <a:chExt cx="3984" cy="528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>
              <a:off x="993" y="1692"/>
              <a:ext cx="3663" cy="41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>
              <a:off x="672" y="1632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218" name="Text Box 7"/>
            <p:cNvSpPr txBox="1">
              <a:spLocks noChangeArrowheads="1"/>
            </p:cNvSpPr>
            <p:nvPr/>
          </p:nvSpPr>
          <p:spPr bwMode="gray">
            <a:xfrm>
              <a:off x="1200" y="1728"/>
              <a:ext cx="29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2000" b="1">
                  <a:solidFill>
                    <a:srgbClr val="002060"/>
                  </a:solidFill>
                  <a:latin typeface="Calibri" pitchFamily="34" charset="0"/>
                </a:rPr>
                <a:t>XÁC ĐỊNH MÔMEN QUÁN TÍNH CỦA TRỤ ĐẶC CÓ TRỤC QUAY ĐỐI XỨNG VÀ LỰC MA SÁT CỦA Ổ TRỤC QUAY.</a:t>
              </a:r>
            </a:p>
          </p:txBody>
        </p:sp>
        <p:sp>
          <p:nvSpPr>
            <p:cNvPr id="8219" name="Text Box 8"/>
            <p:cNvSpPr txBox="1">
              <a:spLocks noChangeArrowheads="1"/>
            </p:cNvSpPr>
            <p:nvPr/>
          </p:nvSpPr>
          <p:spPr bwMode="gray">
            <a:xfrm>
              <a:off x="838" y="172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228600" y="1219200"/>
            <a:ext cx="2603500" cy="4619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 Cơ sở lý thuyết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1676400" y="2286000"/>
            <a:ext cx="304800" cy="4114800"/>
          </a:xfrm>
          <a:prstGeom prst="flowChartProcess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Minus 11"/>
          <p:cNvSpPr/>
          <p:nvPr/>
        </p:nvSpPr>
        <p:spPr>
          <a:xfrm>
            <a:off x="1981200" y="5715000"/>
            <a:ext cx="533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1" name="TextBox 13"/>
          <p:cNvSpPr txBox="1">
            <a:spLocks noChangeArrowheads="1"/>
          </p:cNvSpPr>
          <p:nvPr/>
        </p:nvSpPr>
        <p:spPr bwMode="auto">
          <a:xfrm>
            <a:off x="2514600" y="5943600"/>
            <a:ext cx="530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QĐ</a:t>
            </a:r>
          </a:p>
        </p:txBody>
      </p:sp>
      <p:sp>
        <p:nvSpPr>
          <p:cNvPr id="15" name="Minus 14"/>
          <p:cNvSpPr/>
          <p:nvPr/>
        </p:nvSpPr>
        <p:spPr>
          <a:xfrm>
            <a:off x="1600200" y="3048000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Minus 15"/>
          <p:cNvSpPr/>
          <p:nvPr/>
        </p:nvSpPr>
        <p:spPr>
          <a:xfrm>
            <a:off x="1600200" y="3733800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Minus 19"/>
          <p:cNvSpPr/>
          <p:nvPr/>
        </p:nvSpPr>
        <p:spPr>
          <a:xfrm>
            <a:off x="1600200" y="6096000"/>
            <a:ext cx="3048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5" name="TextBox 20"/>
          <p:cNvSpPr txBox="1">
            <a:spLocks noChangeArrowheads="1"/>
          </p:cNvSpPr>
          <p:nvPr/>
        </p:nvSpPr>
        <p:spPr bwMode="auto">
          <a:xfrm>
            <a:off x="1066800" y="2895600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  <a:endParaRPr lang="en-US" b="1"/>
          </a:p>
        </p:txBody>
      </p:sp>
      <p:sp>
        <p:nvSpPr>
          <p:cNvPr id="8206" name="TextBox 21"/>
          <p:cNvSpPr txBox="1">
            <a:spLocks noChangeArrowheads="1"/>
          </p:cNvSpPr>
          <p:nvPr/>
        </p:nvSpPr>
        <p:spPr bwMode="auto">
          <a:xfrm>
            <a:off x="1066800" y="3576638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C</a:t>
            </a:r>
            <a:endParaRPr lang="en-US" b="1"/>
          </a:p>
        </p:txBody>
      </p:sp>
      <p:sp>
        <p:nvSpPr>
          <p:cNvPr id="8207" name="TextBox 22"/>
          <p:cNvSpPr txBox="1">
            <a:spLocks noChangeArrowheads="1"/>
          </p:cNvSpPr>
          <p:nvPr/>
        </p:nvSpPr>
        <p:spPr bwMode="auto">
          <a:xfrm>
            <a:off x="1066800" y="5938838"/>
            <a:ext cx="407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B</a:t>
            </a:r>
            <a:endParaRPr lang="en-US" b="1"/>
          </a:p>
        </p:txBody>
      </p:sp>
      <p:sp>
        <p:nvSpPr>
          <p:cNvPr id="24" name="Line Callout 1 (Border and Accent Bar) 23"/>
          <p:cNvSpPr/>
          <p:nvPr/>
        </p:nvSpPr>
        <p:spPr>
          <a:xfrm>
            <a:off x="2286000" y="1752600"/>
            <a:ext cx="1295400" cy="457200"/>
          </a:xfrm>
          <a:prstGeom prst="accentBorderCallout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rgbClr val="002060"/>
                </a:solidFill>
              </a:rPr>
              <a:t>Thước T</a:t>
            </a:r>
            <a:endParaRPr lang="en-US" b="1">
              <a:solidFill>
                <a:srgbClr val="00206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-952499" y="4610100"/>
            <a:ext cx="3124200" cy="317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-113506" y="4991894"/>
            <a:ext cx="236220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1" name="TextBox 28"/>
          <p:cNvSpPr txBox="1">
            <a:spLocks noChangeArrowheads="1"/>
          </p:cNvSpPr>
          <p:nvPr/>
        </p:nvSpPr>
        <p:spPr bwMode="auto">
          <a:xfrm>
            <a:off x="0" y="4572000"/>
            <a:ext cx="485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h</a:t>
            </a:r>
            <a:r>
              <a:rPr lang="en-US" sz="2400" b="1" baseline="-25000"/>
              <a:t>1</a:t>
            </a:r>
            <a:endParaRPr lang="en-US" b="1" baseline="-25000"/>
          </a:p>
        </p:txBody>
      </p:sp>
      <p:sp>
        <p:nvSpPr>
          <p:cNvPr id="8212" name="TextBox 29"/>
          <p:cNvSpPr txBox="1">
            <a:spLocks noChangeArrowheads="1"/>
          </p:cNvSpPr>
          <p:nvPr/>
        </p:nvSpPr>
        <p:spPr bwMode="auto">
          <a:xfrm>
            <a:off x="657225" y="4724400"/>
            <a:ext cx="485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/>
              <a:t>h</a:t>
            </a:r>
            <a:r>
              <a:rPr lang="en-US" sz="2400" b="1" baseline="-25000"/>
              <a:t>2</a:t>
            </a:r>
            <a:endParaRPr lang="en-US" b="1" baseline="-2500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810000" y="1447800"/>
            <a:ext cx="4611688" cy="830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Chuyển động nhanh dần A đến B,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tại B vật có vận tốc.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187950" y="2617788"/>
          <a:ext cx="193992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875920" imgH="393529" progId="Equation.DSMT4">
                  <p:embed/>
                </p:oleObj>
              </mc:Choice>
              <mc:Fallback>
                <p:oleObj name="Equation" r:id="rId3" imgW="87592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2617788"/>
                        <a:ext cx="1939925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3810000" y="3729038"/>
            <a:ext cx="5089525" cy="461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Liên hệ với vận tốc góc của trục quay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953000" y="4419600"/>
          <a:ext cx="258603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167893" imgH="393529" progId="Equation.DSMT4">
                  <p:embed/>
                </p:oleObj>
              </mc:Choice>
              <mc:Fallback>
                <p:oleObj name="Equation" r:id="rId5" imgW="116789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419600"/>
                        <a:ext cx="258603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810000" y="5334000"/>
            <a:ext cx="4648200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Thay (2), (3) và (4) vào (1), ta có:  </a:t>
            </a:r>
            <a:endParaRPr lang="en-US" sz="24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562350" y="5808663"/>
          <a:ext cx="53689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2425700" imgH="482600" progId="Equation.DSMT4">
                  <p:embed/>
                </p:oleObj>
              </mc:Choice>
              <mc:Fallback>
                <p:oleObj name="Equation" r:id="rId7" imgW="24257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5808663"/>
                        <a:ext cx="536892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5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4"/>
          <p:cNvGrpSpPr>
            <a:grpSpLocks/>
          </p:cNvGrpSpPr>
          <p:nvPr/>
        </p:nvGrpSpPr>
        <p:grpSpPr bwMode="auto">
          <a:xfrm>
            <a:off x="609600" y="0"/>
            <a:ext cx="8229600" cy="984250"/>
            <a:chOff x="672" y="1632"/>
            <a:chExt cx="3984" cy="528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>
              <a:off x="993" y="1692"/>
              <a:ext cx="3663" cy="41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>
              <a:off x="672" y="1632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6632" name="Text Box 7"/>
            <p:cNvSpPr txBox="1">
              <a:spLocks noChangeArrowheads="1"/>
            </p:cNvSpPr>
            <p:nvPr/>
          </p:nvSpPr>
          <p:spPr bwMode="gray">
            <a:xfrm>
              <a:off x="1200" y="1728"/>
              <a:ext cx="29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2000" b="1">
                  <a:solidFill>
                    <a:srgbClr val="002060"/>
                  </a:solidFill>
                  <a:latin typeface="Calibri" pitchFamily="34" charset="0"/>
                </a:rPr>
                <a:t>XÁC ĐỊNH MÔMEN QUÁN TÍNH CỦA TRỤ ĐẶC CÓ TRỤC QUAY ĐỐI XỨNG VÀ LỰC MA SÁT CỦA Ổ TRỤC QUAY.</a:t>
              </a:r>
            </a:p>
          </p:txBody>
        </p:sp>
        <p:sp>
          <p:nvSpPr>
            <p:cNvPr id="26633" name="Text Box 8"/>
            <p:cNvSpPr txBox="1">
              <a:spLocks noChangeArrowheads="1"/>
            </p:cNvSpPr>
            <p:nvPr/>
          </p:nvSpPr>
          <p:spPr bwMode="gray">
            <a:xfrm>
              <a:off x="838" y="172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26627" name="Rectangle 9"/>
          <p:cNvSpPr>
            <a:spLocks noChangeArrowheads="1"/>
          </p:cNvSpPr>
          <p:nvPr/>
        </p:nvSpPr>
        <p:spPr bwMode="auto">
          <a:xfrm>
            <a:off x="228600" y="1219200"/>
            <a:ext cx="2163763" cy="4619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 Thí nghiệm</a:t>
            </a:r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0" y="1828800"/>
            <a:ext cx="7035800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Đo thời gian chuyển động t, khoảng cách h</a:t>
            </a:r>
            <a:r>
              <a:rPr lang="en-US" sz="2400" b="1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và h</a:t>
            </a:r>
            <a:r>
              <a:rPr lang="en-US" sz="2400" b="1" baseline="-250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TextBox 31"/>
          <p:cNvSpPr txBox="1">
            <a:spLocks noChangeArrowheads="1"/>
          </p:cNvSpPr>
          <p:nvPr/>
        </p:nvSpPr>
        <p:spPr bwMode="auto">
          <a:xfrm>
            <a:off x="0" y="2362200"/>
            <a:ext cx="9372600" cy="4662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US" sz="2200">
                <a:solidFill>
                  <a:srgbClr val="FF0000"/>
                </a:solidFill>
              </a:rPr>
              <a:t> Bật máy, hiệu chỉnh máy đếm thời gian.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US" sz="2200"/>
              <a:t> Chỉnh vị trí cổng quang điện ứng với vị trí thấp nhất của quả nặng.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US" sz="2200"/>
              <a:t> </a:t>
            </a:r>
            <a:r>
              <a:rPr lang="en-US" sz="2200">
                <a:solidFill>
                  <a:srgbClr val="C00000"/>
                </a:solidFill>
              </a:rPr>
              <a:t>Đưa vật nặng lên vị trí A sao cho h</a:t>
            </a:r>
            <a:r>
              <a:rPr lang="en-US" sz="2200" baseline="-25000">
                <a:solidFill>
                  <a:srgbClr val="C00000"/>
                </a:solidFill>
              </a:rPr>
              <a:t>1</a:t>
            </a:r>
            <a:r>
              <a:rPr lang="en-US" sz="2200">
                <a:solidFill>
                  <a:srgbClr val="C00000"/>
                </a:solidFill>
              </a:rPr>
              <a:t> vào khoảng 50-70 cm. Bấm nút F trên bộ điều khiển D để hãm bánh xe. Đọc giá trị h</a:t>
            </a:r>
            <a:r>
              <a:rPr lang="en-US" sz="2200" baseline="-25000">
                <a:solidFill>
                  <a:srgbClr val="C00000"/>
                </a:solidFill>
              </a:rPr>
              <a:t>1</a:t>
            </a:r>
            <a:r>
              <a:rPr lang="en-US" sz="2200">
                <a:solidFill>
                  <a:srgbClr val="C00000"/>
                </a:solidFill>
              </a:rPr>
              <a:t>.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US" sz="2200">
                <a:solidFill>
                  <a:srgbClr val="002060"/>
                </a:solidFill>
              </a:rPr>
              <a:t> Bấm nút Reset trên máy đo thời gian.  Bấm nút 1 để thả vật, </a:t>
            </a:r>
            <a:r>
              <a:rPr lang="en-US" sz="2200" u="sng">
                <a:solidFill>
                  <a:srgbClr val="FF0000"/>
                </a:solidFill>
              </a:rPr>
              <a:t>khi vật rơi được đoạn đường vài cm</a:t>
            </a:r>
            <a:r>
              <a:rPr lang="en-US" sz="2200">
                <a:solidFill>
                  <a:srgbClr val="002060"/>
                </a:solidFill>
              </a:rPr>
              <a:t> thì bấm tiếp nút 2. Vật đến vị trí thấp nhất (B) ta có thời gian t trên máy.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US" sz="2200">
                <a:solidFill>
                  <a:srgbClr val="7030A0"/>
                </a:solidFill>
              </a:rPr>
              <a:t> Vật tiếp tục chuyển động đến vị trí C thì dừng lại, bấm nút  F để hãm bánh xe, đo h</a:t>
            </a:r>
            <a:r>
              <a:rPr lang="en-US" sz="2200" baseline="-25000">
                <a:solidFill>
                  <a:srgbClr val="7030A0"/>
                </a:solidFill>
              </a:rPr>
              <a:t>2</a:t>
            </a:r>
            <a:r>
              <a:rPr lang="en-US" sz="2200">
                <a:solidFill>
                  <a:srgbClr val="7030A0"/>
                </a:solidFill>
              </a:rPr>
              <a:t>.</a:t>
            </a:r>
            <a:r>
              <a:rPr lang="en-US" sz="220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607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1" name="Group 4"/>
          <p:cNvGrpSpPr>
            <a:grpSpLocks/>
          </p:cNvGrpSpPr>
          <p:nvPr/>
        </p:nvGrpSpPr>
        <p:grpSpPr bwMode="auto">
          <a:xfrm>
            <a:off x="609600" y="0"/>
            <a:ext cx="8229600" cy="984250"/>
            <a:chOff x="672" y="1632"/>
            <a:chExt cx="3984" cy="528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>
              <a:off x="993" y="1692"/>
              <a:ext cx="3663" cy="41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>
              <a:off x="672" y="1632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230" name="Text Box 7"/>
            <p:cNvSpPr txBox="1">
              <a:spLocks noChangeArrowheads="1"/>
            </p:cNvSpPr>
            <p:nvPr/>
          </p:nvSpPr>
          <p:spPr bwMode="gray">
            <a:xfrm>
              <a:off x="1200" y="1728"/>
              <a:ext cx="29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2000" b="1">
                  <a:solidFill>
                    <a:srgbClr val="002060"/>
                  </a:solidFill>
                  <a:latin typeface="Calibri" pitchFamily="34" charset="0"/>
                </a:rPr>
                <a:t>XÁC ĐỊNH MÔMEN QUÁN TÍNH CỦA TRỤ ĐẶC CÓ TRỤC QUAY ĐỐI XỨNG VÀ LỰC MA SÁT CỦA Ổ TRỤC QUAY.</a:t>
              </a:r>
            </a:p>
          </p:txBody>
        </p:sp>
        <p:sp>
          <p:nvSpPr>
            <p:cNvPr id="9231" name="Text Box 8"/>
            <p:cNvSpPr txBox="1">
              <a:spLocks noChangeArrowheads="1"/>
            </p:cNvSpPr>
            <p:nvPr/>
          </p:nvSpPr>
          <p:spPr bwMode="gray">
            <a:xfrm>
              <a:off x="838" y="172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228600" y="1219200"/>
            <a:ext cx="2163763" cy="4619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 Thí nghiệm</a:t>
            </a:r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0" y="1828800"/>
            <a:ext cx="4689475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Đo đường kính d của trục quay </a:t>
            </a:r>
            <a:endParaRPr lang="en-US" sz="2400" baseline="-250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TextBox 31"/>
          <p:cNvSpPr txBox="1">
            <a:spLocks noChangeArrowheads="1"/>
          </p:cNvSpPr>
          <p:nvPr/>
        </p:nvSpPr>
        <p:spPr bwMode="auto">
          <a:xfrm>
            <a:off x="0" y="2209800"/>
            <a:ext cx="93726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US" sz="2400">
                <a:solidFill>
                  <a:srgbClr val="FF0000"/>
                </a:solidFill>
              </a:rPr>
              <a:t> Dùng thước kẹp xác định bán kính trục quay d.</a:t>
            </a:r>
            <a:r>
              <a:rPr lang="en-US" sz="2400"/>
              <a:t>  </a:t>
            </a:r>
          </a:p>
        </p:txBody>
      </p:sp>
      <p:sp>
        <p:nvSpPr>
          <p:cNvPr id="9225" name="TextBox 9"/>
          <p:cNvSpPr txBox="1">
            <a:spLocks noChangeArrowheads="1"/>
          </p:cNvSpPr>
          <p:nvPr/>
        </p:nvSpPr>
        <p:spPr bwMode="auto">
          <a:xfrm>
            <a:off x="0" y="49530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C00000"/>
                </a:solidFill>
              </a:rPr>
              <a:t>Sai số: 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31813" y="5486400"/>
          <a:ext cx="6097587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755900" imgH="508000" progId="Equation.DSMT4">
                  <p:embed/>
                </p:oleObj>
              </mc:Choice>
              <mc:Fallback>
                <p:oleObj name="Equation" r:id="rId3" imgW="27559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5486400"/>
                        <a:ext cx="6097587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2967038"/>
            <a:ext cx="1544638" cy="461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Kết quả</a:t>
            </a:r>
            <a:endParaRPr lang="en-US" sz="2400" baseline="-250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7" name="TextBox 12"/>
          <p:cNvSpPr txBox="1">
            <a:spLocks noChangeArrowheads="1"/>
          </p:cNvSpPr>
          <p:nvPr/>
        </p:nvSpPr>
        <p:spPr bwMode="auto">
          <a:xfrm>
            <a:off x="0" y="3505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C00000"/>
                </a:solidFill>
              </a:rPr>
              <a:t>Thay h</a:t>
            </a:r>
            <a:r>
              <a:rPr lang="en-US" sz="2800" baseline="-25000">
                <a:solidFill>
                  <a:srgbClr val="C00000"/>
                </a:solidFill>
              </a:rPr>
              <a:t>1</a:t>
            </a:r>
            <a:r>
              <a:rPr lang="en-US" sz="2800">
                <a:solidFill>
                  <a:srgbClr val="C00000"/>
                </a:solidFill>
              </a:rPr>
              <a:t>, h</a:t>
            </a:r>
            <a:r>
              <a:rPr lang="en-US" sz="2800" baseline="-25000">
                <a:solidFill>
                  <a:srgbClr val="C00000"/>
                </a:solidFill>
              </a:rPr>
              <a:t>2</a:t>
            </a:r>
            <a:r>
              <a:rPr lang="en-US" sz="2800">
                <a:solidFill>
                  <a:srgbClr val="C00000"/>
                </a:solidFill>
              </a:rPr>
              <a:t> đã đo vào công thức (2) để tìm ra f</a:t>
            </a:r>
            <a:r>
              <a:rPr lang="en-US" sz="2800" baseline="-25000">
                <a:solidFill>
                  <a:srgbClr val="C00000"/>
                </a:solidFill>
              </a:rPr>
              <a:t>ms</a:t>
            </a:r>
            <a:r>
              <a:rPr lang="en-US" sz="2800">
                <a:solidFill>
                  <a:srgbClr val="C00000"/>
                </a:solidFill>
              </a:rPr>
              <a:t>.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905000" y="4038600"/>
          <a:ext cx="3627438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638300" imgH="508000" progId="Equation.DSMT4">
                  <p:embed/>
                </p:oleObj>
              </mc:Choice>
              <mc:Fallback>
                <p:oleObj name="Equation" r:id="rId5" imgW="16383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038600"/>
                        <a:ext cx="3627438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715000" y="4114800"/>
          <a:ext cx="2782888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257300" imgH="508000" progId="Equation.DSMT4">
                  <p:embed/>
                </p:oleObj>
              </mc:Choice>
              <mc:Fallback>
                <p:oleObj name="Equation" r:id="rId7" imgW="12573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114800"/>
                        <a:ext cx="2782888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40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609600" y="0"/>
            <a:ext cx="8229600" cy="984250"/>
            <a:chOff x="672" y="1632"/>
            <a:chExt cx="3984" cy="528"/>
          </a:xfrm>
        </p:grpSpPr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>
              <a:off x="993" y="1692"/>
              <a:ext cx="3663" cy="41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>
              <a:off x="672" y="1632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253" name="Text Box 7"/>
            <p:cNvSpPr txBox="1">
              <a:spLocks noChangeArrowheads="1"/>
            </p:cNvSpPr>
            <p:nvPr/>
          </p:nvSpPr>
          <p:spPr bwMode="gray">
            <a:xfrm>
              <a:off x="1200" y="1728"/>
              <a:ext cx="297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2000" b="1">
                  <a:solidFill>
                    <a:srgbClr val="002060"/>
                  </a:solidFill>
                  <a:latin typeface="Calibri" pitchFamily="34" charset="0"/>
                </a:rPr>
                <a:t>XÁC ĐỊNH MÔMEN QUÁN TÍNH CỦA TRỤ ĐẶC CÓ TRỤC QUAY ĐỐI XỨNG VÀ LỰC MA SÁT CỦA Ổ TRỤC QUAY.</a:t>
              </a:r>
            </a:p>
          </p:txBody>
        </p:sp>
        <p:sp>
          <p:nvSpPr>
            <p:cNvPr id="10254" name="Text Box 8"/>
            <p:cNvSpPr txBox="1">
              <a:spLocks noChangeArrowheads="1"/>
            </p:cNvSpPr>
            <p:nvPr/>
          </p:nvSpPr>
          <p:spPr bwMode="gray">
            <a:xfrm>
              <a:off x="838" y="1721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228600" y="1219200"/>
            <a:ext cx="2163763" cy="461963"/>
          </a:xfrm>
          <a:prstGeom prst="rect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 Thí nghiệm</a:t>
            </a:r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0" y="1828800"/>
            <a:ext cx="4689475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Đo đường kính d của trục quay </a:t>
            </a:r>
            <a:endParaRPr lang="en-US" sz="2400" baseline="-250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TextBox 31"/>
          <p:cNvSpPr txBox="1">
            <a:spLocks noChangeArrowheads="1"/>
          </p:cNvSpPr>
          <p:nvPr/>
        </p:nvSpPr>
        <p:spPr bwMode="auto">
          <a:xfrm>
            <a:off x="0" y="2362200"/>
            <a:ext cx="93726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US" sz="2400">
                <a:solidFill>
                  <a:srgbClr val="FF0000"/>
                </a:solidFill>
              </a:rPr>
              <a:t> Dùng thước kẹp xác định bán kính trục quay d.</a:t>
            </a:r>
            <a:r>
              <a:rPr lang="en-US" sz="2400"/>
              <a:t>  </a:t>
            </a:r>
          </a:p>
        </p:txBody>
      </p:sp>
      <p:sp>
        <p:nvSpPr>
          <p:cNvPr id="10248" name="TextBox 9"/>
          <p:cNvSpPr txBox="1">
            <a:spLocks noChangeArrowheads="1"/>
          </p:cNvSpPr>
          <p:nvPr/>
        </p:nvSpPr>
        <p:spPr bwMode="auto">
          <a:xfrm>
            <a:off x="0" y="35052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C00000"/>
                </a:solidFill>
              </a:rPr>
              <a:t>Thay t, h</a:t>
            </a:r>
            <a:r>
              <a:rPr lang="en-US" sz="2800" baseline="-25000">
                <a:solidFill>
                  <a:srgbClr val="C00000"/>
                </a:solidFill>
              </a:rPr>
              <a:t>1</a:t>
            </a:r>
            <a:r>
              <a:rPr lang="en-US" sz="2800">
                <a:solidFill>
                  <a:srgbClr val="C00000"/>
                </a:solidFill>
              </a:rPr>
              <a:t>, h</a:t>
            </a:r>
            <a:r>
              <a:rPr lang="en-US" sz="2800" baseline="-25000">
                <a:solidFill>
                  <a:srgbClr val="C00000"/>
                </a:solidFill>
              </a:rPr>
              <a:t>2</a:t>
            </a:r>
            <a:r>
              <a:rPr lang="en-US" sz="2800">
                <a:solidFill>
                  <a:srgbClr val="C00000"/>
                </a:solidFill>
              </a:rPr>
              <a:t> và d đã đo vào công thức (5) để tìm ra I.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811338" y="3938588"/>
          <a:ext cx="4946650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234880" imgH="558720" progId="Equation.DSMT4">
                  <p:embed/>
                </p:oleObj>
              </mc:Choice>
              <mc:Fallback>
                <p:oleObj name="Equation" r:id="rId3" imgW="223488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3938588"/>
                        <a:ext cx="4946650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2967038"/>
            <a:ext cx="1544638" cy="461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Kết quả</a:t>
            </a:r>
            <a:endParaRPr lang="en-US" sz="2400" baseline="-2500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0" name="TextBox 9"/>
          <p:cNvSpPr txBox="1">
            <a:spLocks noChangeArrowheads="1"/>
          </p:cNvSpPr>
          <p:nvPr/>
        </p:nvSpPr>
        <p:spPr bwMode="auto">
          <a:xfrm>
            <a:off x="0" y="49530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C00000"/>
                </a:solidFill>
              </a:rPr>
              <a:t>Sai số: </a:t>
            </a:r>
          </a:p>
        </p:txBody>
      </p:sp>
      <p:graphicFrame>
        <p:nvGraphicFramePr>
          <p:cNvPr id="10243" name="Object 15"/>
          <p:cNvGraphicFramePr>
            <a:graphicFrameLocks noChangeAspect="1"/>
          </p:cNvGraphicFramePr>
          <p:nvPr/>
        </p:nvGraphicFramePr>
        <p:xfrm>
          <a:off x="228600" y="5486400"/>
          <a:ext cx="889952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4229100" imgH="482600" progId="Equation.DSMT4">
                  <p:embed/>
                </p:oleObj>
              </mc:Choice>
              <mc:Fallback>
                <p:oleObj name="Equation" r:id="rId5" imgW="42291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486400"/>
                        <a:ext cx="8899525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8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PhiLong</dc:creator>
  <cp:lastModifiedBy>PhiLong</cp:lastModifiedBy>
  <cp:revision>1</cp:revision>
  <dcterms:created xsi:type="dcterms:W3CDTF">2015-10-07T09:48:33Z</dcterms:created>
  <dcterms:modified xsi:type="dcterms:W3CDTF">2015-10-07T09:49:06Z</dcterms:modified>
</cp:coreProperties>
</file>