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7"/>
  </p:notesMasterIdLst>
  <p:sldIdLst>
    <p:sldId id="284" r:id="rId2"/>
    <p:sldId id="293" r:id="rId3"/>
    <p:sldId id="294" r:id="rId4"/>
    <p:sldId id="288" r:id="rId5"/>
    <p:sldId id="281" r:id="rId6"/>
    <p:sldId id="286" r:id="rId7"/>
    <p:sldId id="287" r:id="rId8"/>
    <p:sldId id="274" r:id="rId9"/>
    <p:sldId id="275" r:id="rId10"/>
    <p:sldId id="276" r:id="rId11"/>
    <p:sldId id="277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6600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B5014-F98C-4C3A-8E18-2585E8D8E66B}" type="datetimeFigureOut">
              <a:rPr lang="en-US" smtClean="0"/>
              <a:t>26/05/2016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6E9D7-901F-4DD5-886E-9F587DB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4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B5C44-7F41-491F-B647-261D06D6FE3C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vi-VN" altLang="en-US" dirty="0" smtClean="0"/>
              <a:t>chỉ ra vị trí, số lượng, và loại của các nhánh</a:t>
            </a:r>
            <a:endParaRPr lang="en-US" altLang="en-US" dirty="0" smtClean="0"/>
          </a:p>
          <a:p>
            <a:pPr marL="228600" indent="-228600">
              <a:buAutoNum type="arabicPeriod"/>
            </a:pPr>
            <a:r>
              <a:rPr lang="vi-VN" altLang="en-US" dirty="0" smtClean="0"/>
              <a:t>chỉ ra vị trí, số lượng và loại của từng nhóm chức 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C240F-9772-4022-AAE0-21B380B27DA0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There are 5 rules for naming organic compounds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FED0F-0C65-4AAF-88B6-4E345234B920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BD0DD-830B-40BA-AF9A-95A61390A837}" type="slidenum">
              <a:rPr lang="en-US" altLang="en-US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38E75-3078-4224-96C1-6E1D02FCE57F}" type="slidenum">
              <a:rPr lang="en-US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ED420-D4F0-493D-89D2-24C36CBF432F}" type="slidenum">
              <a:rPr lang="en-US" altLang="en-US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Steps perform structural formula of organic compounds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6E9D7-901F-4DD5-886E-9F587DBD01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0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9098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E3F96"/>
              </a:solidFill>
              <a:cs typeface="Arial" charset="0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3600"/>
            <a:ext cx="8001000" cy="4724400"/>
            <a:chOff x="720" y="1344"/>
            <a:chExt cx="5040" cy="2976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E3F96"/>
                </a:solidFill>
                <a:cs typeface="Arial" charset="0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E3F96"/>
                  </a:solidFill>
                  <a:cs typeface="Arial" charset="0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E3F96"/>
                  </a:solidFill>
                  <a:cs typeface="Arial" charset="0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1240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4267200" y="5257800"/>
            <a:ext cx="11572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>
                <a:solidFill>
                  <a:srgbClr val="0E3F96"/>
                </a:solidFill>
                <a:cs typeface="Arial" charset="0"/>
              </a:rPr>
              <a:t>Company</a:t>
            </a:r>
          </a:p>
          <a:p>
            <a:pPr>
              <a:defRPr/>
            </a:pPr>
            <a:r>
              <a:rPr lang="en-US" sz="2600" b="1">
                <a:solidFill>
                  <a:srgbClr val="0E3F96"/>
                </a:solidFill>
                <a:cs typeface="Arial" charset="0"/>
              </a:rPr>
              <a:t>LOGO</a:t>
            </a:r>
          </a:p>
        </p:txBody>
      </p:sp>
      <p:pic>
        <p:nvPicPr>
          <p:cNvPr id="16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92150"/>
            <a:ext cx="673100" cy="81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92150"/>
            <a:ext cx="708025" cy="811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692150"/>
            <a:ext cx="676275" cy="819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7D266AC-6682-4242-8870-A411285F2455}" type="datetime1">
              <a:rPr lang="en-US">
                <a:solidFill>
                  <a:srgbClr val="FFFFFF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9DC487-222B-4A49-B4F9-84FA5EE679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1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677863" y="6475413"/>
            <a:ext cx="81613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E3F96"/>
                </a:solidFill>
                <a:cs typeface="Arial" charset="0"/>
              </a:rPr>
              <a:t>Chapter 1: Matrix, Determinant, System of linear equations        Module 1: Matrix</a:t>
            </a:r>
            <a:r>
              <a:rPr lang="vi-VN" b="1">
                <a:solidFill>
                  <a:srgbClr val="0E3F96"/>
                </a:solidFill>
                <a:cs typeface="Arial" charset="0"/>
              </a:rPr>
              <a:t/>
            </a:r>
            <a:br>
              <a:rPr lang="vi-VN" b="1">
                <a:solidFill>
                  <a:srgbClr val="0E3F96"/>
                </a:solidFill>
                <a:cs typeface="Arial" charset="0"/>
              </a:rPr>
            </a:br>
            <a:endParaRPr lang="en-US" b="1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5" name="Rectangle 22"/>
          <p:cNvSpPr>
            <a:spLocks noChangeArrowheads="1"/>
          </p:cNvSpPr>
          <p:nvPr userDrawn="1"/>
        </p:nvSpPr>
        <p:spPr bwMode="auto">
          <a:xfrm>
            <a:off x="2886075" y="0"/>
            <a:ext cx="458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Tahoma" pitchFamily="34" charset="0"/>
                <a:cs typeface="Arial" charset="0"/>
              </a:rPr>
              <a:t>Natural Science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B0D5-49FF-4B17-9E37-A189FC237961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BC8C7-D0C9-4FA1-B0DF-89555E9DB96D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1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79049-CBB2-4F1F-899A-4F11A2C6DBCF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DFBB-E2F6-49F5-BC6E-2B675F8C80CB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9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20B23-F004-4FFC-91F2-37B3AB20B96F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B931-3EEA-44E3-873E-C46367F5C7E8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6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ChangeAspect="1"/>
          </p:cNvGraphicFramePr>
          <p:nvPr userDrawn="1"/>
        </p:nvGraphicFramePr>
        <p:xfrm>
          <a:off x="381000" y="0"/>
          <a:ext cx="10033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Bitmap Image" r:id="rId3" imgW="619211" imgH="619211" progId="PBrush">
                  <p:embed/>
                </p:oleObj>
              </mc:Choice>
              <mc:Fallback>
                <p:oleObj name="Bitmap Image" r:id="rId3" imgW="619211" imgH="61921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8000"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1003300" cy="1003300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01B9-3D0B-4244-B8B5-6947C86E9D88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0DF81-D9A5-4B96-955E-5BB23A572A12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0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A4A90-AAF1-4B57-AED7-05A54BD30697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BBED-8693-4E18-A91B-40A3F370C518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0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5623-0B1F-4521-8FE7-89EC868FB949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781E3-32DE-4F0C-A366-45E2DB85D63D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8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97DFF-09E1-4FA4-A703-69CFA11CEF70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D9FD0-B1A6-4A89-96DD-021005A3C8A2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1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F9275-FFAE-4577-95B5-5BEA24CF834F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62351-3C78-4D8D-9166-58D0F150AD8D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0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677863" y="6475413"/>
            <a:ext cx="78184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E3F96"/>
                </a:solidFill>
                <a:cs typeface="Arial" charset="0"/>
              </a:rPr>
              <a:t>Chapter </a:t>
            </a:r>
            <a:r>
              <a:rPr lang="vi-VN" sz="1600" b="1" dirty="0">
                <a:solidFill>
                  <a:srgbClr val="0E3F96"/>
                </a:solidFill>
                <a:cs typeface="Arial" charset="0"/>
              </a:rPr>
              <a:t>3</a:t>
            </a:r>
            <a:r>
              <a:rPr lang="en-US" sz="1600" b="1" dirty="0">
                <a:solidFill>
                  <a:srgbClr val="0E3F96"/>
                </a:solidFill>
                <a:cs typeface="Arial" charset="0"/>
              </a:rPr>
              <a:t>: </a:t>
            </a:r>
            <a:r>
              <a:rPr lang="vi-VN" sz="1600" b="1" dirty="0">
                <a:solidFill>
                  <a:srgbClr val="0E3F96"/>
                </a:solidFill>
                <a:cs typeface="Arial" charset="0"/>
              </a:rPr>
              <a:t>Series					</a:t>
            </a:r>
            <a:r>
              <a:rPr lang="en-US" sz="1600" b="1" dirty="0">
                <a:solidFill>
                  <a:srgbClr val="0E3F96"/>
                </a:solidFill>
                <a:cs typeface="Arial" charset="0"/>
              </a:rPr>
              <a:t>        Module 1: </a:t>
            </a:r>
            <a:r>
              <a:rPr lang="vi-VN" sz="1600" b="1" dirty="0">
                <a:solidFill>
                  <a:srgbClr val="0E3F96"/>
                </a:solidFill>
                <a:cs typeface="Arial" charset="0"/>
              </a:rPr>
              <a:t>Series</a:t>
            </a:r>
            <a:r>
              <a:rPr lang="vi-VN" b="1" dirty="0">
                <a:solidFill>
                  <a:srgbClr val="0E3F96"/>
                </a:solidFill>
                <a:cs typeface="Arial" charset="0"/>
              </a:rPr>
              <a:t/>
            </a:r>
            <a:br>
              <a:rPr lang="vi-VN" b="1" dirty="0">
                <a:solidFill>
                  <a:srgbClr val="0E3F96"/>
                </a:solidFill>
                <a:cs typeface="Arial" charset="0"/>
              </a:rPr>
            </a:br>
            <a:endParaRPr lang="en-US" b="1" dirty="0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 userDrawn="1"/>
        </p:nvSpPr>
        <p:spPr bwMode="auto">
          <a:xfrm>
            <a:off x="2886075" y="0"/>
            <a:ext cx="458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Tahoma" pitchFamily="34" charset="0"/>
                <a:cs typeface="Arial" charset="0"/>
              </a:rPr>
              <a:t>Natural Science Department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 userDrawn="1"/>
        </p:nvGraphicFramePr>
        <p:xfrm>
          <a:off x="381000" y="0"/>
          <a:ext cx="10033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Bitmap Image" r:id="rId3" imgW="619211" imgH="619211" progId="PBrush">
                  <p:embed/>
                </p:oleObj>
              </mc:Choice>
              <mc:Fallback>
                <p:oleObj name="Bitmap Image" r:id="rId3" imgW="619211" imgH="61921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8000"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1003300" cy="1003300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0DB7-4006-4707-A68F-5A2117436B43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 dirty="0">
              <a:solidFill>
                <a:srgbClr val="306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3A03-B46D-435F-AA9A-D7FF61B8039F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2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677863" y="6475413"/>
            <a:ext cx="81613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E3F96"/>
                </a:solidFill>
                <a:cs typeface="Arial" charset="0"/>
              </a:rPr>
              <a:t>Chapter 1: Matrix, Determinant, System of linear equations        Module 1: Matrix</a:t>
            </a:r>
            <a:r>
              <a:rPr lang="vi-VN" b="1">
                <a:solidFill>
                  <a:srgbClr val="0E3F96"/>
                </a:solidFill>
                <a:cs typeface="Arial" charset="0"/>
              </a:rPr>
              <a:t/>
            </a:r>
            <a:br>
              <a:rPr lang="vi-VN" b="1">
                <a:solidFill>
                  <a:srgbClr val="0E3F96"/>
                </a:solidFill>
                <a:cs typeface="Arial" charset="0"/>
              </a:rPr>
            </a:br>
            <a:endParaRPr lang="en-US" b="1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2886075" y="0"/>
            <a:ext cx="458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Tahoma" pitchFamily="34" charset="0"/>
                <a:cs typeface="Arial" charset="0"/>
              </a:rPr>
              <a:t>Natural Science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B28C7-D8F5-4650-82B7-3B012A354A10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A9E80-7C65-4E52-BDE0-7552EDD7C484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3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677863" y="6475413"/>
            <a:ext cx="81613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E3F96"/>
                </a:solidFill>
                <a:cs typeface="Arial" charset="0"/>
              </a:rPr>
              <a:t>Chapter 1: Matrix, Determinant, System of linear equations        Module 1: Matrix</a:t>
            </a:r>
            <a:r>
              <a:rPr lang="vi-VN" b="1">
                <a:solidFill>
                  <a:srgbClr val="0E3F96"/>
                </a:solidFill>
                <a:cs typeface="Arial" charset="0"/>
              </a:rPr>
              <a:t/>
            </a:r>
            <a:br>
              <a:rPr lang="vi-VN" b="1">
                <a:solidFill>
                  <a:srgbClr val="0E3F96"/>
                </a:solidFill>
                <a:cs typeface="Arial" charset="0"/>
              </a:rPr>
            </a:br>
            <a:endParaRPr lang="en-US" b="1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2886075" y="0"/>
            <a:ext cx="458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Tahoma" pitchFamily="34" charset="0"/>
                <a:cs typeface="Arial" charset="0"/>
              </a:rPr>
              <a:t>Natural Science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9E91-363A-4A6C-9E4A-1583BBAFB363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B781-0037-4DAB-BC6E-D49FC6061B26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62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E3F96"/>
                </a:solidFill>
                <a:cs typeface="Arial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0" y="4080"/>
              <a:ext cx="5760" cy="24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E3F96"/>
                </a:solidFill>
                <a:cs typeface="Arial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5568" y="144"/>
              <a:ext cx="192" cy="408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E3F96"/>
                </a:solidFill>
                <a:cs typeface="Arial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1104" y="240"/>
              <a:ext cx="446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E3F96"/>
                </a:solidFill>
                <a:cs typeface="Arial" charset="0"/>
              </a:endParaRPr>
            </a:p>
          </p:txBody>
        </p:sp>
        <p:grpSp>
          <p:nvGrpSpPr>
            <p:cNvPr id="16397" name="Group 26"/>
            <p:cNvGrpSpPr>
              <a:grpSpLocks/>
            </p:cNvGrpSpPr>
            <p:nvPr userDrawn="1"/>
          </p:nvGrpSpPr>
          <p:grpSpPr bwMode="auto">
            <a:xfrm>
              <a:off x="0" y="656"/>
              <a:ext cx="5760" cy="96"/>
              <a:chOff x="0" y="672"/>
              <a:chExt cx="5760" cy="96"/>
            </a:xfrm>
          </p:grpSpPr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gray">
              <a:xfrm>
                <a:off x="0" y="67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>
                  <a:solidFill>
                    <a:srgbClr val="0E3F96"/>
                  </a:solidFill>
                  <a:cs typeface="Arial" charset="0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gray">
              <a:xfrm>
                <a:off x="0" y="672"/>
                <a:ext cx="1104" cy="9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E3F96"/>
                  </a:solidFill>
                  <a:cs typeface="Arial" charset="0"/>
                </a:endParaRPr>
              </a:p>
            </p:txBody>
          </p:sp>
        </p:grpSp>
      </p:grp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457200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B8CAEA-71B7-41A3-BBDE-A7760340DDF1}" type="datetime1">
              <a:rPr lang="en-US">
                <a:solidFill>
                  <a:srgbClr val="306FCC"/>
                </a:solidFill>
              </a:rPr>
              <a:pPr>
                <a:defRPr/>
              </a:pPr>
              <a:t>26/05/2016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306FCC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FF8860-B3B8-43B3-9EC3-2080BE0986BA}" type="slidenum">
              <a:rPr lang="en-US">
                <a:solidFill>
                  <a:srgbClr val="306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white">
          <a:xfrm>
            <a:off x="304800" y="257175"/>
            <a:ext cx="11572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>
                <a:solidFill>
                  <a:srgbClr val="FFFFFF"/>
                </a:solidFill>
                <a:cs typeface="Arial" charset="0"/>
              </a:rPr>
              <a:t>Company</a:t>
            </a:r>
          </a:p>
          <a:p>
            <a:pPr>
              <a:defRPr/>
            </a:pPr>
            <a:r>
              <a:rPr lang="en-US" sz="2600" b="1">
                <a:solidFill>
                  <a:srgbClr val="FFFFFF"/>
                </a:solidFill>
                <a:cs typeface="Arial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15258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524000" y="2438400"/>
            <a:ext cx="4191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 i="1" u="sng" dirty="0">
                <a:solidFill>
                  <a:srgbClr val="0E3F96"/>
                </a:solidFill>
              </a:rPr>
              <a:t>Module 3: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8077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E3F96"/>
                </a:solidFill>
              </a:rPr>
              <a:t>NOMENCLATURE </a:t>
            </a:r>
            <a:r>
              <a:rPr lang="en-US" altLang="en-US" sz="4000" b="1" dirty="0" smtClean="0">
                <a:solidFill>
                  <a:srgbClr val="0E3F96"/>
                </a:solidFill>
              </a:rPr>
              <a:t>IN </a:t>
            </a:r>
            <a:r>
              <a:rPr lang="en-US" altLang="en-US" sz="4000" b="1" dirty="0">
                <a:solidFill>
                  <a:srgbClr val="0E3F96"/>
                </a:solidFill>
              </a:rPr>
              <a:t>ORGANIC CHEMISTRY</a:t>
            </a:r>
          </a:p>
        </p:txBody>
      </p:sp>
      <p:sp>
        <p:nvSpPr>
          <p:cNvPr id="21508" name="Line 8"/>
          <p:cNvSpPr>
            <a:spLocks noChangeShapeType="1"/>
          </p:cNvSpPr>
          <p:nvPr/>
        </p:nvSpPr>
        <p:spPr bwMode="auto">
          <a:xfrm>
            <a:off x="1543050" y="6477000"/>
            <a:ext cx="70866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E3F96"/>
              </a:solidFill>
              <a:cs typeface="Arial" charset="0"/>
            </a:endParaRPr>
          </a:p>
        </p:txBody>
      </p:sp>
      <p:sp>
        <p:nvSpPr>
          <p:cNvPr id="21510" name="Line 12"/>
          <p:cNvSpPr>
            <a:spLocks noChangeShapeType="1"/>
          </p:cNvSpPr>
          <p:nvPr/>
        </p:nvSpPr>
        <p:spPr bwMode="auto">
          <a:xfrm>
            <a:off x="2286000" y="1143000"/>
            <a:ext cx="2590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E3F96"/>
              </a:solidFill>
              <a:cs typeface="Arial" charset="0"/>
            </a:endParaRPr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14" r="-11111"/>
          <a:stretch>
            <a:fillRect/>
          </a:stretch>
        </p:blipFill>
        <p:spPr bwMode="auto">
          <a:xfrm>
            <a:off x="4343400" y="5257800"/>
            <a:ext cx="11430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2514600" y="5029200"/>
            <a:ext cx="55626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E3F96"/>
                </a:solidFill>
              </a:rPr>
              <a:t>Lecturer: Nguyen Van Tien</a:t>
            </a:r>
            <a:endParaRPr lang="vi-VN" altLang="en-US" sz="2800" b="1" dirty="0">
              <a:solidFill>
                <a:srgbClr val="0E3F96"/>
              </a:solidFill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1" y="1467982"/>
            <a:ext cx="419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Tahoma" pitchFamily="34" charset="0"/>
                <a:cs typeface="Arial" charset="0"/>
              </a:rPr>
              <a:t>Natural Science</a:t>
            </a:r>
            <a:r>
              <a:rPr lang="vi-VN" b="1" dirty="0">
                <a:solidFill>
                  <a:srgbClr val="FFFFFF">
                    <a:lumMod val="95000"/>
                  </a:srgbClr>
                </a:solidFill>
                <a:latin typeface="Tahoma" pitchFamily="34" charset="0"/>
                <a:cs typeface="Arial" charset="0"/>
              </a:rPr>
              <a:t>s</a:t>
            </a:r>
            <a:r>
              <a:rPr lang="en-US" b="1" dirty="0">
                <a:solidFill>
                  <a:srgbClr val="FFFFFF">
                    <a:lumMod val="95000"/>
                  </a:srgbClr>
                </a:solidFill>
                <a:latin typeface="Tahoma" pitchFamily="34" charset="0"/>
                <a:cs typeface="Arial" charset="0"/>
              </a:rPr>
              <a:t> Department</a:t>
            </a:r>
          </a:p>
        </p:txBody>
      </p:sp>
      <p:sp>
        <p:nvSpPr>
          <p:cNvPr id="21514" name="Rectangle 5"/>
          <p:cNvSpPr>
            <a:spLocks noChangeArrowheads="1"/>
          </p:cNvSpPr>
          <p:nvPr/>
        </p:nvSpPr>
        <p:spPr bwMode="auto">
          <a:xfrm>
            <a:off x="693392" y="6519446"/>
            <a:ext cx="83744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Chemistry</a:t>
            </a:r>
            <a:r>
              <a:rPr lang="vi-VN" altLang="en-US" sz="1600" b="1" dirty="0">
                <a:solidFill>
                  <a:srgbClr val="0E3F96"/>
                </a:solidFill>
              </a:rPr>
              <a:t>		</a:t>
            </a:r>
            <a:r>
              <a:rPr lang="en-US" altLang="en-US" sz="1600" b="1" dirty="0">
                <a:solidFill>
                  <a:srgbClr val="0E3F96"/>
                </a:solidFill>
              </a:rPr>
              <a:t>      Module 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72" y="606412"/>
            <a:ext cx="2748228" cy="95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1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6858000" cy="609600"/>
          </a:xfrm>
        </p:spPr>
        <p:txBody>
          <a:bodyPr/>
          <a:lstStyle/>
          <a:p>
            <a:r>
              <a:rPr lang="en-US" altLang="en-US" sz="3600" dirty="0"/>
              <a:t>Example </a:t>
            </a:r>
            <a:r>
              <a:rPr lang="en-US" altLang="en-US" sz="3600" dirty="0">
                <a:cs typeface="Times New Roman" pitchFamily="18" charset="0"/>
              </a:rPr>
              <a:t>– </a:t>
            </a:r>
            <a:r>
              <a:rPr lang="en-US" altLang="en-US" sz="3600" dirty="0"/>
              <a:t>Name the alkane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01000" cy="2514600"/>
          </a:xfrm>
        </p:spPr>
        <p:txBody>
          <a:bodyPr/>
          <a:lstStyle/>
          <a:p>
            <a:pPr marL="609600" indent="-609600">
              <a:buFontTx/>
              <a:buAutoNum type="arabicParenR" startAt="3"/>
            </a:pPr>
            <a:r>
              <a:rPr lang="en-US" altLang="en-US" sz="2800" dirty="0"/>
              <a:t>number the chain from the end closest to a substituent branch</a:t>
            </a:r>
          </a:p>
          <a:p>
            <a:pPr marL="990600" lvl="1" indent="-533400"/>
            <a:r>
              <a:rPr lang="en-US" altLang="en-US" sz="2400" dirty="0"/>
              <a:t>if first substituents equidistant from end, go to next substituent in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792E-5694-4994-A897-AE54C00EBBF8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987675" y="4149725"/>
          <a:ext cx="3606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Struct" r:id="rId4" imgW="2489400" imgH="1050120" progId="StructureOLEServer.Document">
                  <p:embed/>
                </p:oleObj>
              </mc:Choice>
              <mc:Fallback>
                <p:oleObj name="Struct" r:id="rId4" imgW="2489400" imgH="105012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149725"/>
                        <a:ext cx="3606800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52400" y="45720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both substituents are equidistant from the end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971800" y="38862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0000"/>
                </a:solidFill>
              </a:rPr>
              <a:t>1       </a:t>
            </a:r>
            <a:r>
              <a:rPr lang="en-US" altLang="en-US" sz="2400" dirty="0" smtClean="0">
                <a:solidFill>
                  <a:srgbClr val="FF0000"/>
                </a:solidFill>
              </a:rPr>
              <a:t>2      3       </a:t>
            </a:r>
            <a:r>
              <a:rPr lang="en-US" altLang="en-US" sz="2400" dirty="0">
                <a:solidFill>
                  <a:srgbClr val="FF0000"/>
                </a:solidFill>
              </a:rPr>
              <a:t>4     </a:t>
            </a:r>
            <a:r>
              <a:rPr lang="en-US" altLang="en-US" sz="2400" dirty="0" smtClean="0">
                <a:solidFill>
                  <a:srgbClr val="FF0000"/>
                </a:solidFill>
              </a:rPr>
              <a:t>5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805238" y="54102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00"/>
                </a:solidFill>
              </a:rPr>
              <a:t>2                4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1295400" y="2895600"/>
            <a:ext cx="735432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then assign numbers to each substituent based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on the number of the main chain C it’s attached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to</a:t>
            </a:r>
            <a:endParaRPr lang="en-US" alt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841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autoUpdateAnimBg="0"/>
      <p:bldP spid="59399" grpId="0" autoUpdateAnimBg="0"/>
      <p:bldP spid="594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6324600" cy="609600"/>
          </a:xfrm>
        </p:spPr>
        <p:txBody>
          <a:bodyPr/>
          <a:lstStyle/>
          <a:p>
            <a:r>
              <a:rPr lang="en-US" altLang="en-US" sz="3600" dirty="0"/>
              <a:t>Example </a:t>
            </a:r>
            <a:r>
              <a:rPr lang="en-US" altLang="en-US" sz="3600" dirty="0">
                <a:cs typeface="Times New Roman" pitchFamily="18" charset="0"/>
              </a:rPr>
              <a:t>– </a:t>
            </a:r>
            <a:r>
              <a:rPr lang="en-US" altLang="en-US" sz="3600" dirty="0"/>
              <a:t>Name the alkane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305800" cy="2514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 startAt="4"/>
            </a:pPr>
            <a:r>
              <a:rPr lang="en-US" altLang="en-US" sz="2800"/>
              <a:t>write the name in the following order</a:t>
            </a: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en-US" altLang="en-US" sz="2400"/>
              <a:t>substituent </a:t>
            </a:r>
            <a:r>
              <a:rPr lang="en-US" altLang="en-US" sz="2400" b="1"/>
              <a:t>number</a:t>
            </a:r>
            <a:r>
              <a:rPr lang="en-US" altLang="en-US" sz="2400"/>
              <a:t> of first alphabetical substituent followed by dash</a:t>
            </a: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en-US" altLang="en-US" sz="2400"/>
              <a:t>substituent </a:t>
            </a:r>
            <a:r>
              <a:rPr lang="en-US" altLang="en-US" sz="2400" b="1"/>
              <a:t>name</a:t>
            </a:r>
            <a:r>
              <a:rPr lang="en-US" altLang="en-US" sz="2400"/>
              <a:t> of first alphabetical substituent followed by dash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/>
              <a:t>if it’s the last substituent listed, no dash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/>
              <a:t>use prefixes to indicate multiple identical substituents</a:t>
            </a: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en-US" altLang="en-US" sz="2400"/>
              <a:t>repeat for other substituents alphabetically</a:t>
            </a: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en-US" altLang="en-US" sz="2400"/>
              <a:t>name of main chain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0A0A-D2F8-4A53-A530-FF9E13F73389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728572"/>
              </p:ext>
            </p:extLst>
          </p:nvPr>
        </p:nvGraphicFramePr>
        <p:xfrm>
          <a:off x="1239838" y="5062944"/>
          <a:ext cx="3103562" cy="130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Struct" r:id="rId4" imgW="2489400" imgH="1050120" progId="StructureOLEServer.Document">
                  <p:embed/>
                </p:oleObj>
              </mc:Choice>
              <mc:Fallback>
                <p:oleObj name="Struct" r:id="rId4" imgW="2489400" imgH="105012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5062944"/>
                        <a:ext cx="3103562" cy="130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873250" y="6096000"/>
            <a:ext cx="1547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6600"/>
                </a:solidFill>
              </a:rPr>
              <a:t>2           </a:t>
            </a:r>
            <a:r>
              <a:rPr lang="en-US" altLang="en-US" sz="2400" dirty="0" smtClean="0">
                <a:solidFill>
                  <a:srgbClr val="006600"/>
                </a:solidFill>
              </a:rPr>
              <a:t> </a:t>
            </a:r>
            <a:r>
              <a:rPr lang="en-US" altLang="en-US" sz="2400" dirty="0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632325" y="55006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</a:rPr>
              <a:t>2,4 </a:t>
            </a:r>
            <a:r>
              <a:rPr lang="en-US" altLang="en-US" sz="2800" dirty="0">
                <a:solidFill>
                  <a:srgbClr val="FF0000"/>
                </a:solidFill>
                <a:cs typeface="Times New Roman" pitchFamily="18" charset="0"/>
              </a:rPr>
              <a:t>–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410200" y="5492750"/>
            <a:ext cx="1446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</a:rPr>
              <a:t>dimethyl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6705600" y="5492750"/>
            <a:ext cx="1287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</a:rPr>
              <a:t>pentane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922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utoUpdateAnimBg="0"/>
      <p:bldP spid="60423" grpId="0" autoUpdateAnimBg="0"/>
      <p:bldP spid="604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DF81-D9A5-4B96-955E-5BB23A572A12}" type="slidenum">
              <a:rPr lang="en-US" smtClean="0">
                <a:solidFill>
                  <a:srgbClr val="306FCC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038600" y="3352800"/>
            <a:ext cx="1676400" cy="537391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3581400" y="1977209"/>
            <a:ext cx="914400" cy="537391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2979392" y="2590800"/>
            <a:ext cx="3116608" cy="60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endParaRPr lang="en-US" sz="22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en-US" altLang="en-US" sz="3600" dirty="0"/>
              <a:t>Practice – Name the Following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D45FF2-3A2B-4104-B4B1-82DE09B71DC8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3095625" y="2016125"/>
          <a:ext cx="2857500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Struct" r:id="rId3" imgW="2499840" imgH="1603800" progId="StructureOLEServer.Document">
                  <p:embed/>
                </p:oleObj>
              </mc:Choice>
              <mc:Fallback>
                <p:oleObj name="Struct" r:id="rId3" imgW="2499840" imgH="160380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2016125"/>
                        <a:ext cx="2857500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4851" y="4695800"/>
            <a:ext cx="8298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kern="0" dirty="0">
                <a:solidFill>
                  <a:srgbClr val="0E3F96"/>
                </a:solidFill>
              </a:rPr>
              <a:t>find the longest continuous C chain and use it to determine the base name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50592" y="4724400"/>
            <a:ext cx="6469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kern="0" dirty="0">
                <a:solidFill>
                  <a:srgbClr val="0E3F96"/>
                </a:solidFill>
              </a:rPr>
              <a:t>identify the substituent branches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32101" y="4038600"/>
            <a:ext cx="3943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00"/>
                </a:solidFill>
              </a:rPr>
              <a:t>there are 2 substituents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 bwMode="auto">
          <a:xfrm>
            <a:off x="3564304" y="1219200"/>
            <a:ext cx="1617296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methyl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5774104" y="3200400"/>
            <a:ext cx="1617296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ethyl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888" y="4754556"/>
            <a:ext cx="8138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kern="0" dirty="0">
                <a:solidFill>
                  <a:srgbClr val="0E3F96"/>
                </a:solidFill>
              </a:rPr>
              <a:t>number the chain from the end closest to a substituent branch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041855" y="2971800"/>
            <a:ext cx="2901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0000"/>
                </a:solidFill>
              </a:rPr>
              <a:t>1         2   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3   </a:t>
            </a:r>
            <a:r>
              <a:rPr lang="en-US" altLang="en-US" dirty="0" smtClean="0">
                <a:solidFill>
                  <a:srgbClr val="FF0000"/>
                </a:solidFill>
              </a:rPr>
              <a:t>  4        </a:t>
            </a:r>
            <a:r>
              <a:rPr lang="en-US" altLang="en-US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394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 bwMode="auto">
          <a:xfrm>
            <a:off x="2979392" y="2590800"/>
            <a:ext cx="3116608" cy="60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4038600" y="3352800"/>
            <a:ext cx="1676400" cy="537391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3581400" y="1977209"/>
            <a:ext cx="914400" cy="537391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 bwMode="auto">
          <a:xfrm>
            <a:off x="3564304" y="1219200"/>
            <a:ext cx="1617296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methyl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774104" y="3200400"/>
            <a:ext cx="1617296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ethyl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DF81-D9A5-4B96-955E-5BB23A572A12}" type="slidenum">
              <a:rPr lang="en-US" smtClean="0">
                <a:solidFill>
                  <a:srgbClr val="306FCC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en-US" altLang="en-US" sz="3600" dirty="0"/>
              <a:t>Practice – Name the Following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095625" y="2016125"/>
          <a:ext cx="2857500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Struct" r:id="rId3" imgW="2499840" imgH="1603800" progId="StructureOLEServer.Document">
                  <p:embed/>
                </p:oleObj>
              </mc:Choice>
              <mc:Fallback>
                <p:oleObj name="Struct" r:id="rId3" imgW="2499840" imgH="160380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2016125"/>
                        <a:ext cx="2857500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81600" y="4038600"/>
            <a:ext cx="1782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</a:rPr>
              <a:t>pentane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41855" y="2971800"/>
            <a:ext cx="2901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0000"/>
                </a:solidFill>
              </a:rPr>
              <a:t>1         2   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3   </a:t>
            </a:r>
            <a:r>
              <a:rPr lang="en-US" altLang="en-US" dirty="0" smtClean="0">
                <a:solidFill>
                  <a:srgbClr val="FF0000"/>
                </a:solidFill>
              </a:rPr>
              <a:t>  4        </a:t>
            </a:r>
            <a:r>
              <a:rPr lang="en-US" alt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" name="Rectangle 1"/>
          <p:cNvSpPr/>
          <p:nvPr/>
        </p:nvSpPr>
        <p:spPr>
          <a:xfrm>
            <a:off x="2615203" y="4042113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3-ethyl-2-methyl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7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DF81-D9A5-4B96-955E-5BB23A572A12}" type="slidenum">
              <a:rPr lang="en-US" smtClean="0">
                <a:solidFill>
                  <a:srgbClr val="306FCC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391400" cy="685800"/>
          </a:xfrm>
        </p:spPr>
        <p:txBody>
          <a:bodyPr/>
          <a:lstStyle/>
          <a:p>
            <a:r>
              <a:rPr lang="en-US" altLang="en-US" dirty="0"/>
              <a:t>Drawing Structural Formulas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981200"/>
            <a:ext cx="419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 typeface="Wingdings 2" pitchFamily="18" charset="2"/>
              <a:buChar char="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 2" pitchFamily="18" charset="2"/>
              <a:buChar char="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800" kern="0" dirty="0" smtClean="0"/>
              <a:t>draw and number the base chain carbon skeleton</a:t>
            </a:r>
          </a:p>
          <a:p>
            <a:r>
              <a:rPr lang="en-US" altLang="en-US" sz="2800" kern="0" dirty="0" smtClean="0"/>
              <a:t>add the carbon skeletons of each substituent on the appropriate main chain C</a:t>
            </a:r>
          </a:p>
          <a:p>
            <a:r>
              <a:rPr lang="en-US" altLang="en-US" sz="2800" kern="0" dirty="0" smtClean="0"/>
              <a:t>add in required H’s</a:t>
            </a:r>
            <a:endParaRPr lang="en-US" altLang="en-US" sz="2800" kern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95600" y="1219200"/>
            <a:ext cx="39469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chemeClr val="hlink"/>
                </a:solidFill>
              </a:rPr>
              <a:t>4-ethyl-2-methylhexane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5686425" y="3429000"/>
          <a:ext cx="27781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Struct" r:id="rId4" imgW="2778480" imgH="898920" progId="StructureOLEServer.Document">
                  <p:embed/>
                </p:oleObj>
              </mc:Choice>
              <mc:Fallback>
                <p:oleObj name="Struct" r:id="rId4" imgW="2778480" imgH="89892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3429000"/>
                        <a:ext cx="277812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5218113" y="4651375"/>
          <a:ext cx="3714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Struct" r:id="rId6" imgW="3711600" imgH="948600" progId="StructureOLEServer.Document">
                  <p:embed/>
                </p:oleObj>
              </mc:Choice>
              <mc:Fallback>
                <p:oleObj name="Struct" r:id="rId6" imgW="3711600" imgH="94860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4651375"/>
                        <a:ext cx="37147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657850" y="2438400"/>
            <a:ext cx="2851150" cy="685800"/>
            <a:chOff x="3564" y="1536"/>
            <a:chExt cx="1796" cy="432"/>
          </a:xfrm>
        </p:grpSpPr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3582" y="1536"/>
            <a:ext cx="1750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2" name="Struct" r:id="rId8" imgW="2778480" imgH="390960" progId="StructureOLEServer.Document">
                    <p:embed/>
                  </p:oleObj>
                </mc:Choice>
                <mc:Fallback>
                  <p:oleObj name="Struct" r:id="rId8" imgW="2778480" imgH="390960" progId="StructureOLEServer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2" y="1536"/>
                          <a:ext cx="1750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564" y="1680"/>
              <a:ext cx="17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1    2     3    4     5     6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5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DF81-D9A5-4B96-955E-5BB23A572A12}" type="slidenum">
              <a:rPr lang="en-US" smtClean="0">
                <a:solidFill>
                  <a:srgbClr val="306FCC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3810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Practice – Draw the structural formula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4-isopropyl-2-methylheptane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6576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2800" kern="0" dirty="0">
                <a:solidFill>
                  <a:srgbClr val="0E3F96"/>
                </a:solidFill>
              </a:rPr>
              <a:t>draw and number the base chain carbon skeleton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396105"/>
              </p:ext>
            </p:extLst>
          </p:nvPr>
        </p:nvGraphicFramePr>
        <p:xfrm>
          <a:off x="1752600" y="1828800"/>
          <a:ext cx="5486400" cy="1003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CS ChemDraw Drawing" r:id="rId3" imgW="2439456" imgH="446200" progId="ChemDraw.Document.6.0">
                  <p:embed/>
                </p:oleObj>
              </mc:Choice>
              <mc:Fallback>
                <p:oleObj name="CS ChemDraw Drawing" r:id="rId3" imgW="2439456" imgH="4462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828800"/>
                        <a:ext cx="5486400" cy="1003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28600" y="3922693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2800" kern="0" dirty="0">
                <a:solidFill>
                  <a:srgbClr val="0E3F96"/>
                </a:solidFill>
              </a:rPr>
              <a:t>add the carbon skeletons of each substituent on the appropriate main chain C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748017"/>
              </p:ext>
            </p:extLst>
          </p:nvPr>
        </p:nvGraphicFramePr>
        <p:xfrm>
          <a:off x="1677988" y="1889125"/>
          <a:ext cx="5635625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CS ChemDraw Drawing" r:id="rId5" imgW="2438106" imgH="878904" progId="ChemDraw.Document.6.0">
                  <p:embed/>
                </p:oleObj>
              </mc:Choice>
              <mc:Fallback>
                <p:oleObj name="CS ChemDraw Drawing" r:id="rId5" imgW="2438106" imgH="8789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7988" y="1889125"/>
                        <a:ext cx="5635625" cy="20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362200" y="4267200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en-US" sz="2800" kern="0" dirty="0">
                <a:solidFill>
                  <a:srgbClr val="0E3F96"/>
                </a:solidFill>
              </a:rPr>
              <a:t>add in required H’s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869922"/>
              </p:ext>
            </p:extLst>
          </p:nvPr>
        </p:nvGraphicFramePr>
        <p:xfrm>
          <a:off x="1747837" y="1828799"/>
          <a:ext cx="5795963" cy="212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CS ChemDraw Drawing" r:id="rId7" imgW="2785520" imgH="1022238" progId="ChemDraw.Document.6.0">
                  <p:embed/>
                </p:oleObj>
              </mc:Choice>
              <mc:Fallback>
                <p:oleObj name="CS ChemDraw Drawing" r:id="rId7" imgW="2785520" imgH="102223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47837" y="1828799"/>
                        <a:ext cx="5795963" cy="2126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755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209800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Naming Hydrocarbon.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Naming other </a:t>
            </a:r>
            <a:r>
              <a:rPr lang="en-US" dirty="0" smtClean="0"/>
              <a:t>organic compounds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en-US" dirty="0"/>
              <a:t>Drawing Structural </a:t>
            </a:r>
            <a:r>
              <a:rPr lang="en-US" altLang="en-US" dirty="0" smtClean="0"/>
              <a:t>Formulas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DF81-D9A5-4B96-955E-5BB23A572A12}" type="slidenum">
              <a:rPr lang="en-US" smtClean="0">
                <a:solidFill>
                  <a:srgbClr val="306FCC"/>
                </a:solidFill>
              </a:rPr>
              <a:pPr>
                <a:defRPr/>
              </a:pPr>
              <a:t>2</a:t>
            </a:fld>
            <a:endParaRPr lang="en-US">
              <a:solidFill>
                <a:srgbClr val="306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9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457200"/>
            <a:ext cx="2590800" cy="45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Naming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00025" y="1314450"/>
            <a:ext cx="8839200" cy="50101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>
              <a:buNone/>
            </a:pPr>
            <a:r>
              <a:rPr lang="en-US" altLang="en-US" dirty="0" smtClean="0"/>
              <a:t>IUPAC: each </a:t>
            </a:r>
            <a:r>
              <a:rPr lang="en-US" altLang="en-US" dirty="0"/>
              <a:t>name consists of 3 parts</a:t>
            </a:r>
          </a:p>
          <a:p>
            <a:pPr lvl="1">
              <a:buFont typeface="Monotype Sorts" pitchFamily="2" charset="2"/>
              <a:buChar char="ü"/>
            </a:pPr>
            <a:r>
              <a:rPr lang="en-US" altLang="en-US" dirty="0"/>
              <a:t>  prefix </a:t>
            </a:r>
          </a:p>
          <a:p>
            <a:pPr lvl="2"/>
            <a:r>
              <a:rPr lang="en-US" altLang="en-US" dirty="0"/>
              <a:t>indicates position, number, and type of branches </a:t>
            </a:r>
          </a:p>
          <a:p>
            <a:pPr lvl="2"/>
            <a:r>
              <a:rPr lang="en-US" altLang="en-US" dirty="0"/>
              <a:t>indicates position, number, and type of each functional group</a:t>
            </a:r>
          </a:p>
          <a:p>
            <a:pPr lvl="1">
              <a:buFont typeface="Monotype Sorts" pitchFamily="2" charset="2"/>
              <a:buChar char="ü"/>
            </a:pPr>
            <a:r>
              <a:rPr lang="en-US" altLang="en-US" dirty="0"/>
              <a:t>  parent</a:t>
            </a:r>
          </a:p>
          <a:p>
            <a:pPr lvl="2"/>
            <a:r>
              <a:rPr lang="en-US" altLang="en-US" dirty="0"/>
              <a:t>indicates the length of the longest carbon chain or ring</a:t>
            </a:r>
          </a:p>
          <a:p>
            <a:pPr lvl="1">
              <a:buFont typeface="Monotype Sorts" pitchFamily="2" charset="2"/>
              <a:buChar char="ü"/>
            </a:pPr>
            <a:r>
              <a:rPr lang="en-US" altLang="en-US" dirty="0"/>
              <a:t>  suffix</a:t>
            </a:r>
          </a:p>
          <a:p>
            <a:pPr lvl="2"/>
            <a:r>
              <a:rPr lang="en-US" altLang="en-US" dirty="0"/>
              <a:t>indicates the type of hydrocarbon</a:t>
            </a:r>
          </a:p>
          <a:p>
            <a:pPr lvl="3"/>
            <a:r>
              <a:rPr lang="en-US" altLang="en-US" dirty="0" err="1"/>
              <a:t>ane</a:t>
            </a:r>
            <a:r>
              <a:rPr lang="en-US" altLang="en-US" dirty="0"/>
              <a:t>, </a:t>
            </a:r>
            <a:r>
              <a:rPr lang="en-US" altLang="en-US" dirty="0" err="1"/>
              <a:t>ene</a:t>
            </a:r>
            <a:r>
              <a:rPr lang="en-US" altLang="en-US" dirty="0"/>
              <a:t>, </a:t>
            </a:r>
            <a:r>
              <a:rPr lang="en-US" altLang="en-US" dirty="0" err="1"/>
              <a:t>yne</a:t>
            </a:r>
            <a:endParaRPr lang="en-US" altLang="en-US" dirty="0"/>
          </a:p>
          <a:p>
            <a:pPr lvl="2"/>
            <a:r>
              <a:rPr lang="en-US" altLang="en-US" dirty="0"/>
              <a:t>certain functional groups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7088-DC75-4186-B7C2-081F60D607EC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17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7086600" cy="533400"/>
          </a:xfrm>
        </p:spPr>
        <p:txBody>
          <a:bodyPr/>
          <a:lstStyle/>
          <a:p>
            <a:pPr marL="0" indent="0"/>
            <a:r>
              <a:rPr lang="en-US" sz="2800" dirty="0"/>
              <a:t>NAMING HYDROCARBON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 indent="-3175">
              <a:buFont typeface="Wingdings" panose="05000000000000000000" pitchFamily="2" charset="2"/>
              <a:buChar char="q"/>
            </a:pPr>
            <a:r>
              <a:rPr lang="en-US" dirty="0" smtClean="0"/>
              <a:t>Aliphatic hydrocarbons</a:t>
            </a:r>
          </a:p>
          <a:p>
            <a:pPr marL="741363" indent="-3175">
              <a:buFont typeface="Wingdings" panose="05000000000000000000" pitchFamily="2" charset="2"/>
              <a:buChar char="Ø"/>
            </a:pPr>
            <a:r>
              <a:rPr lang="en-US" dirty="0" smtClean="0"/>
              <a:t>ALKANES (C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2n+2</a:t>
            </a:r>
            <a:r>
              <a:rPr lang="en-US" dirty="0" smtClean="0"/>
              <a:t>)</a:t>
            </a:r>
            <a:endParaRPr lang="en-US" dirty="0" smtClean="0"/>
          </a:p>
          <a:p>
            <a:pPr marL="741363" indent="-3175">
              <a:buFont typeface="Wingdings" panose="05000000000000000000" pitchFamily="2" charset="2"/>
              <a:buChar char="Ø"/>
            </a:pPr>
            <a:r>
              <a:rPr lang="en-US" dirty="0"/>
              <a:t>ALKENES (</a:t>
            </a:r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</a:t>
            </a:r>
            <a:r>
              <a:rPr lang="en-US" dirty="0" smtClean="0"/>
              <a:t>) </a:t>
            </a:r>
          </a:p>
          <a:p>
            <a:pPr marL="741363" indent="-3175">
              <a:buFont typeface="Wingdings" panose="05000000000000000000" pitchFamily="2" charset="2"/>
              <a:buChar char="Ø"/>
            </a:pPr>
            <a:r>
              <a:rPr lang="en-US" dirty="0"/>
              <a:t>ALKYNES (</a:t>
            </a:r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2n-2</a:t>
            </a:r>
            <a:r>
              <a:rPr lang="en-US" dirty="0" smtClean="0"/>
              <a:t>)</a:t>
            </a:r>
            <a:endParaRPr lang="en-US" dirty="0" smtClean="0"/>
          </a:p>
          <a:p>
            <a:pPr marL="339725" indent="0">
              <a:buFont typeface="Wingdings" panose="05000000000000000000" pitchFamily="2" charset="2"/>
              <a:buChar char="q"/>
            </a:pPr>
            <a:r>
              <a:rPr lang="en-US" dirty="0" smtClean="0"/>
              <a:t>Aromatic </a:t>
            </a:r>
            <a:r>
              <a:rPr lang="en-US" dirty="0"/>
              <a:t>hydrocarbons: (</a:t>
            </a:r>
            <a:r>
              <a:rPr lang="en-US" dirty="0" smtClean="0"/>
              <a:t>C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2n-6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DF81-D9A5-4B96-955E-5BB23A572A12}" type="slidenum">
              <a:rPr lang="en-US" smtClean="0">
                <a:solidFill>
                  <a:srgbClr val="306FCC"/>
                </a:solidFill>
              </a:rPr>
              <a:pPr>
                <a:defRPr/>
              </a:pPr>
              <a:t>4</a:t>
            </a:fld>
            <a:endParaRPr lang="en-US">
              <a:solidFill>
                <a:srgbClr val="306FCC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" y="6519446"/>
            <a:ext cx="72234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5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4343400" cy="68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Naming Alkanes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8763000" cy="5257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09600" indent="-609600">
              <a:spcBef>
                <a:spcPct val="10000"/>
              </a:spcBef>
              <a:buSzTx/>
              <a:buFont typeface="Monotype Sorts" pitchFamily="2" charset="2"/>
              <a:buAutoNum type="arabicParenR"/>
            </a:pPr>
            <a:r>
              <a:rPr lang="en-US" altLang="en-US" sz="2800" dirty="0"/>
              <a:t>Find the longest continuous carbon chain</a:t>
            </a:r>
          </a:p>
          <a:p>
            <a:pPr marL="609600" indent="-609600">
              <a:spcBef>
                <a:spcPct val="10000"/>
              </a:spcBef>
              <a:buSzTx/>
              <a:buFont typeface="Monotype Sorts" pitchFamily="2" charset="2"/>
              <a:buAutoNum type="arabicParenR"/>
            </a:pPr>
            <a:r>
              <a:rPr lang="en-US" altLang="en-US" sz="2800" dirty="0"/>
              <a:t>Number the chain from end closest to a branch</a:t>
            </a:r>
          </a:p>
          <a:p>
            <a:pPr marL="609600" indent="-609600">
              <a:spcBef>
                <a:spcPct val="10000"/>
              </a:spcBef>
              <a:buSzTx/>
              <a:buFont typeface="Monotype Sorts" pitchFamily="2" charset="2"/>
              <a:buAutoNum type="arabicParenR"/>
            </a:pPr>
            <a:r>
              <a:rPr lang="en-US" altLang="en-US" sz="2800" dirty="0" smtClean="0"/>
              <a:t>Name </a:t>
            </a:r>
            <a:r>
              <a:rPr lang="en-US" altLang="en-US" sz="2800" dirty="0"/>
              <a:t>branches as </a:t>
            </a:r>
            <a:r>
              <a:rPr lang="en-US" altLang="en-US" sz="2800" b="1" dirty="0"/>
              <a:t>alkyl groups</a:t>
            </a:r>
          </a:p>
          <a:p>
            <a:pPr marL="990600" lvl="1" indent="-533400">
              <a:spcBef>
                <a:spcPct val="10000"/>
              </a:spcBef>
            </a:pPr>
            <a:r>
              <a:rPr lang="en-US" altLang="en-US" dirty="0"/>
              <a:t>locate each branch by preceding its name with the carbon number on the chain</a:t>
            </a:r>
          </a:p>
          <a:p>
            <a:pPr marL="609600" indent="-609600">
              <a:spcBef>
                <a:spcPct val="10000"/>
              </a:spcBef>
              <a:buSzTx/>
              <a:buFont typeface="Monotype Sorts" pitchFamily="2" charset="2"/>
              <a:buAutoNum type="arabicParenR"/>
            </a:pPr>
            <a:r>
              <a:rPr lang="en-US" altLang="en-US" sz="2800" dirty="0"/>
              <a:t>List branches alphabetically</a:t>
            </a:r>
          </a:p>
          <a:p>
            <a:pPr marL="990600" lvl="1" indent="-533400">
              <a:spcBef>
                <a:spcPct val="10000"/>
              </a:spcBef>
            </a:pPr>
            <a:r>
              <a:rPr lang="en-US" altLang="en-US" dirty="0"/>
              <a:t>do not count </a:t>
            </a:r>
            <a:r>
              <a:rPr lang="en-US" altLang="en-US" i="1" dirty="0"/>
              <a:t>n-, sec-, t-</a:t>
            </a:r>
            <a:r>
              <a:rPr lang="en-US" altLang="en-US" dirty="0"/>
              <a:t>, count </a:t>
            </a:r>
            <a:r>
              <a:rPr lang="en-US" altLang="en-US" dirty="0" err="1"/>
              <a:t>iso</a:t>
            </a:r>
            <a:endParaRPr lang="en-US" altLang="en-US" dirty="0"/>
          </a:p>
          <a:p>
            <a:pPr marL="609600" indent="-609600">
              <a:spcBef>
                <a:spcPct val="10000"/>
              </a:spcBef>
              <a:buSzTx/>
              <a:buFont typeface="Monotype Sorts" pitchFamily="2" charset="2"/>
              <a:buAutoNum type="arabicParenR"/>
            </a:pPr>
            <a:r>
              <a:rPr lang="en-US" altLang="en-US" sz="2800" dirty="0"/>
              <a:t>Use prefix if more than one of same group present</a:t>
            </a:r>
          </a:p>
          <a:p>
            <a:pPr marL="990600" lvl="1" indent="-533400">
              <a:spcBef>
                <a:spcPct val="10000"/>
              </a:spcBef>
            </a:pPr>
            <a:r>
              <a:rPr lang="en-US" altLang="en-US" dirty="0"/>
              <a:t>di, tri, tetra, </a:t>
            </a:r>
            <a:r>
              <a:rPr lang="en-US" altLang="en-US" dirty="0" err="1"/>
              <a:t>penta</a:t>
            </a:r>
            <a:r>
              <a:rPr lang="en-US" altLang="en-US" dirty="0"/>
              <a:t>, </a:t>
            </a:r>
            <a:r>
              <a:rPr lang="en-US" altLang="en-US" dirty="0" err="1"/>
              <a:t>hexa</a:t>
            </a:r>
            <a:endParaRPr lang="en-US" altLang="en-US" dirty="0"/>
          </a:p>
          <a:p>
            <a:pPr marL="990600" lvl="1" indent="-533400">
              <a:spcBef>
                <a:spcPct val="10000"/>
              </a:spcBef>
            </a:pPr>
            <a:r>
              <a:rPr lang="en-US" altLang="en-US" dirty="0"/>
              <a:t>do not count in alphabetizing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AAF5-F676-45B8-B83D-E82FF5B120B3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8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521450"/>
            <a:ext cx="381000" cy="336550"/>
          </a:xfrm>
        </p:spPr>
        <p:txBody>
          <a:bodyPr/>
          <a:lstStyle/>
          <a:p>
            <a:pPr>
              <a:defRPr/>
            </a:pPr>
            <a:fld id="{1730DF81-D9A5-4B96-955E-5BB23A572A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90863" y="381000"/>
            <a:ext cx="46053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Alkyl Groups</a:t>
            </a:r>
            <a:endParaRPr lang="en-US" altLang="en-US" kern="0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295400" y="1366838"/>
            <a:ext cx="6811962" cy="5033962"/>
            <a:chOff x="1085" y="581"/>
            <a:chExt cx="3577" cy="3171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289" y="93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1445" y="785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445" y="1026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530" y="936"/>
              <a:ext cx="156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1530" y="168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1530" y="243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1771" y="243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1530" y="3368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686" y="3216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445" y="1534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289" y="168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1445" y="1775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1686" y="1534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1686" y="1775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1445" y="2285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289" y="243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1445" y="2525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1686" y="2285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1686" y="2525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927" y="2285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1927" y="2525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1686" y="3457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1289" y="3368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1445" y="3216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1445" y="3457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1771" y="1686"/>
              <a:ext cx="156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2012" y="2436"/>
              <a:ext cx="156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1771" y="3368"/>
              <a:ext cx="398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1326" y="82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1326" y="157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1567" y="157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1326" y="232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1567" y="232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1808" y="232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1326" y="3253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1567" y="3253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1326" y="58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1085" y="82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1326" y="106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1326" y="133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1085" y="157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1326" y="181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1567" y="133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1567" y="181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1326" y="208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1085" y="232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326" y="256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1567" y="208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1567" y="256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1808" y="208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1808" y="256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1567" y="3494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1085" y="3253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1326" y="301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1326" y="3494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1567" y="301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1690" y="301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1813" y="3077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2635" y="7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2758" y="7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2881" y="854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2975" y="789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3030" y="789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,</a:t>
              </a: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3076" y="789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3122" y="789"/>
              <a:ext cx="25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3259" y="789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372" y="789"/>
              <a:ext cx="2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476" y="7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599" y="789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712" y="789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2635" y="15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2758" y="15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2881" y="160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2975" y="15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3098" y="15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3221" y="160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3315" y="153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3370" y="153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,</a:t>
              </a: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3416" y="153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3462" y="153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575" y="1538"/>
              <a:ext cx="2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3679" y="15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801" y="153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915" y="1538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2635" y="22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2758" y="22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2881" y="2354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2975" y="22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3098" y="22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3221" y="2354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3315" y="22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3438" y="22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3560" y="2354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3654" y="2289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3710" y="2289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,</a:t>
              </a:r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3756" y="2289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3801" y="2289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3915" y="228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4038" y="2289"/>
              <a:ext cx="24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4168" y="2289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4281" y="2289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4394" y="2289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2635" y="323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(</a:t>
              </a:r>
            </a:p>
          </p:txBody>
        </p:sp>
        <p:sp>
          <p:nvSpPr>
            <p:cNvPr id="110" name="Rectangle 107"/>
            <p:cNvSpPr>
              <a:spLocks noChangeArrowheads="1"/>
            </p:cNvSpPr>
            <p:nvPr/>
          </p:nvSpPr>
          <p:spPr bwMode="auto">
            <a:xfrm>
              <a:off x="2690" y="32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2813" y="32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2936" y="330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3030" y="323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3086" y="330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3180" y="32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3303" y="32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3426" y="323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3481" y="323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,</a:t>
              </a:r>
            </a:p>
          </p:txBody>
        </p:sp>
        <p:sp>
          <p:nvSpPr>
            <p:cNvPr id="119" name="Rectangle 116"/>
            <p:cNvSpPr>
              <a:spLocks noChangeArrowheads="1"/>
            </p:cNvSpPr>
            <p:nvPr/>
          </p:nvSpPr>
          <p:spPr bwMode="auto">
            <a:xfrm>
              <a:off x="3527" y="323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20" name="Rectangle 117"/>
            <p:cNvSpPr>
              <a:spLocks noChangeArrowheads="1"/>
            </p:cNvSpPr>
            <p:nvPr/>
          </p:nvSpPr>
          <p:spPr bwMode="auto">
            <a:xfrm>
              <a:off x="3573" y="323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I</a:t>
              </a:r>
            </a:p>
          </p:txBody>
        </p:sp>
        <p:sp>
          <p:nvSpPr>
            <p:cNvPr id="121" name="Rectangle 118"/>
            <p:cNvSpPr>
              <a:spLocks noChangeArrowheads="1"/>
            </p:cNvSpPr>
            <p:nvPr/>
          </p:nvSpPr>
          <p:spPr bwMode="auto">
            <a:xfrm>
              <a:off x="3618" y="323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122" name="Rectangle 119"/>
            <p:cNvSpPr>
              <a:spLocks noChangeArrowheads="1"/>
            </p:cNvSpPr>
            <p:nvPr/>
          </p:nvSpPr>
          <p:spPr bwMode="auto">
            <a:xfrm>
              <a:off x="3732" y="3238"/>
              <a:ext cx="24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23" name="Rectangle 120"/>
            <p:cNvSpPr>
              <a:spLocks noChangeArrowheads="1"/>
            </p:cNvSpPr>
            <p:nvPr/>
          </p:nvSpPr>
          <p:spPr bwMode="auto">
            <a:xfrm>
              <a:off x="3862" y="323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24" name="Rectangle 121"/>
            <p:cNvSpPr>
              <a:spLocks noChangeArrowheads="1"/>
            </p:cNvSpPr>
            <p:nvPr/>
          </p:nvSpPr>
          <p:spPr bwMode="auto">
            <a:xfrm>
              <a:off x="3975" y="32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25" name="Rectangle 122"/>
            <p:cNvSpPr>
              <a:spLocks noChangeArrowheads="1"/>
            </p:cNvSpPr>
            <p:nvPr/>
          </p:nvSpPr>
          <p:spPr bwMode="auto">
            <a:xfrm>
              <a:off x="4098" y="3238"/>
              <a:ext cx="24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26" name="Rectangle 123"/>
            <p:cNvSpPr>
              <a:spLocks noChangeArrowheads="1"/>
            </p:cNvSpPr>
            <p:nvPr/>
          </p:nvSpPr>
          <p:spPr bwMode="auto">
            <a:xfrm>
              <a:off x="4228" y="323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27" name="Rectangle 124"/>
            <p:cNvSpPr>
              <a:spLocks noChangeArrowheads="1"/>
            </p:cNvSpPr>
            <p:nvPr/>
          </p:nvSpPr>
          <p:spPr bwMode="auto">
            <a:xfrm>
              <a:off x="4341" y="323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28" name="Rectangle 125"/>
            <p:cNvSpPr>
              <a:spLocks noChangeArrowheads="1"/>
            </p:cNvSpPr>
            <p:nvPr/>
          </p:nvSpPr>
          <p:spPr bwMode="auto">
            <a:xfrm>
              <a:off x="4455" y="3238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L</a:t>
              </a:r>
            </a:p>
          </p:txBody>
        </p:sp>
      </p:grp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kern="0" dirty="0" smtClean="0"/>
              <a:t>More Alkyl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DF81-D9A5-4B96-955E-5BB23A572A12}" type="slidenum">
              <a:rPr lang="en-US" smtClean="0">
                <a:solidFill>
                  <a:srgbClr val="306FCC"/>
                </a:solidFill>
              </a:rPr>
              <a:pPr>
                <a:defRPr/>
              </a:pPr>
              <a:t>7</a:t>
            </a:fld>
            <a:endParaRPr lang="en-US">
              <a:solidFill>
                <a:srgbClr val="306FCC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508125" y="1154367"/>
            <a:ext cx="7254875" cy="5165725"/>
            <a:chOff x="853" y="690"/>
            <a:chExt cx="4053" cy="3254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1299" y="1046"/>
              <a:ext cx="6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>
              <a:off x="1540" y="104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1781" y="104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1299" y="1976"/>
              <a:ext cx="6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1540" y="1976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695" y="1824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1299" y="2753"/>
              <a:ext cx="226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1696" y="2753"/>
              <a:ext cx="235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611" y="2601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1274" y="3494"/>
              <a:ext cx="7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430" y="3343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1430" y="3584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058" y="1046"/>
              <a:ext cx="6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213" y="894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1213" y="1135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454" y="894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1454" y="1135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695" y="894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1695" y="1135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936" y="894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1936" y="1135"/>
              <a:ext cx="0" cy="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058" y="1976"/>
              <a:ext cx="6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213" y="1824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1213" y="2065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1454" y="1824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V="1">
              <a:off x="1454" y="2065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V="1">
              <a:off x="1695" y="2065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213" y="2601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058" y="2753"/>
              <a:ext cx="6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1213" y="2842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1611" y="2842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2017" y="2601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017" y="2842"/>
              <a:ext cx="0" cy="6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2022" y="1046"/>
              <a:ext cx="155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1781" y="1976"/>
              <a:ext cx="471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103" y="2753"/>
              <a:ext cx="155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1516" y="3494"/>
              <a:ext cx="48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1095" y="93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336" y="93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1577" y="93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1818" y="93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1095" y="186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336" y="186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1577" y="186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1311" y="33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853" y="93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1095" y="69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1095" y="117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1336" y="69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1336" y="117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1577" y="69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1577" y="117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1818" y="69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1818" y="117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853" y="1861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1095" y="162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1095" y="210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1336" y="162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336" y="210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1577" y="2102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1577" y="162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1700" y="162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823" y="1685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311" y="31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1434" y="31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1557" y="320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1311" y="362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1434" y="362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1557" y="3686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853" y="33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976" y="3445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1070" y="33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1095" y="26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>
              <a:off x="1492" y="26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1898" y="26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1492" y="2397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1615" y="2397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1738" y="2462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1095" y="2397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853" y="263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1095" y="28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1492" y="28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1898" y="2397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898" y="28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2404" y="2606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(</a:t>
              </a: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2459" y="2606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2582" y="2606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2705" y="2671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2799" y="2606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2854" y="2671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2948" y="2606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3071" y="2606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3194" y="2606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9" name="Rectangle 97"/>
            <p:cNvSpPr>
              <a:spLocks noChangeArrowheads="1"/>
            </p:cNvSpPr>
            <p:nvPr/>
          </p:nvSpPr>
          <p:spPr bwMode="auto">
            <a:xfrm>
              <a:off x="3317" y="2606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>
              <a:off x="3440" y="2671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>
              <a:off x="3534" y="2606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3590" y="2606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,</a:t>
              </a:r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3635" y="2606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3681" y="2606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>
                  <a:solidFill>
                    <a:srgbClr val="009900"/>
                  </a:solidFill>
                  <a:latin typeface="Arial" charset="0"/>
                </a:rPr>
                <a:t>I</a:t>
              </a:r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3727" y="2606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>
                  <a:solidFill>
                    <a:srgbClr val="009900"/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3840" y="2606"/>
              <a:ext cx="24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3970" y="2606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4084" y="2606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U</a:t>
              </a:r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4207" y="2606"/>
              <a:ext cx="2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>
                  <a:solidFill>
                    <a:srgbClr val="0099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4310" y="2606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11" name="Rectangle 109"/>
            <p:cNvSpPr>
              <a:spLocks noChangeArrowheads="1"/>
            </p:cNvSpPr>
            <p:nvPr/>
          </p:nvSpPr>
          <p:spPr bwMode="auto">
            <a:xfrm>
              <a:off x="4424" y="2606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2404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13" name="Rectangle 111"/>
            <p:cNvSpPr>
              <a:spLocks noChangeArrowheads="1"/>
            </p:cNvSpPr>
            <p:nvPr/>
          </p:nvSpPr>
          <p:spPr bwMode="auto">
            <a:xfrm>
              <a:off x="2526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2649" y="1894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15" name="Rectangle 113"/>
            <p:cNvSpPr>
              <a:spLocks noChangeArrowheads="1"/>
            </p:cNvSpPr>
            <p:nvPr/>
          </p:nvSpPr>
          <p:spPr bwMode="auto">
            <a:xfrm>
              <a:off x="2743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16" name="Rectangle 114"/>
            <p:cNvSpPr>
              <a:spLocks noChangeArrowheads="1"/>
            </p:cNvSpPr>
            <p:nvPr/>
          </p:nvSpPr>
          <p:spPr bwMode="auto">
            <a:xfrm>
              <a:off x="2866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2989" y="1894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3083" y="182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(</a:t>
              </a:r>
            </a:p>
          </p:txBody>
        </p:sp>
        <p:sp>
          <p:nvSpPr>
            <p:cNvPr id="119" name="Rectangle 117"/>
            <p:cNvSpPr>
              <a:spLocks noChangeArrowheads="1"/>
            </p:cNvSpPr>
            <p:nvPr/>
          </p:nvSpPr>
          <p:spPr bwMode="auto">
            <a:xfrm>
              <a:off x="3139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3262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3385" y="1894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3479" y="182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>
              <a:off x="3534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3657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25" name="Rectangle 123"/>
            <p:cNvSpPr>
              <a:spLocks noChangeArrowheads="1"/>
            </p:cNvSpPr>
            <p:nvPr/>
          </p:nvSpPr>
          <p:spPr bwMode="auto">
            <a:xfrm>
              <a:off x="3780" y="182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126" name="Rectangle 124"/>
            <p:cNvSpPr>
              <a:spLocks noChangeArrowheads="1"/>
            </p:cNvSpPr>
            <p:nvPr/>
          </p:nvSpPr>
          <p:spPr bwMode="auto">
            <a:xfrm>
              <a:off x="3835" y="182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,</a:t>
              </a:r>
            </a:p>
          </p:txBody>
        </p:sp>
        <p:sp>
          <p:nvSpPr>
            <p:cNvPr id="127" name="Rectangle 125"/>
            <p:cNvSpPr>
              <a:spLocks noChangeArrowheads="1"/>
            </p:cNvSpPr>
            <p:nvPr/>
          </p:nvSpPr>
          <p:spPr bwMode="auto">
            <a:xfrm>
              <a:off x="3881" y="182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28" name="Rectangle 126"/>
            <p:cNvSpPr>
              <a:spLocks noChangeArrowheads="1"/>
            </p:cNvSpPr>
            <p:nvPr/>
          </p:nvSpPr>
          <p:spPr bwMode="auto">
            <a:xfrm>
              <a:off x="3927" y="1828"/>
              <a:ext cx="198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i="1">
                  <a:solidFill>
                    <a:srgbClr val="009900"/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129" name="Rectangle 127"/>
            <p:cNvSpPr>
              <a:spLocks noChangeArrowheads="1"/>
            </p:cNvSpPr>
            <p:nvPr/>
          </p:nvSpPr>
          <p:spPr bwMode="auto">
            <a:xfrm>
              <a:off x="4011" y="1828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i="1">
                  <a:solidFill>
                    <a:srgbClr val="0099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30" name="Rectangle 128"/>
            <p:cNvSpPr>
              <a:spLocks noChangeArrowheads="1"/>
            </p:cNvSpPr>
            <p:nvPr/>
          </p:nvSpPr>
          <p:spPr bwMode="auto">
            <a:xfrm>
              <a:off x="4105" y="1828"/>
              <a:ext cx="198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i="1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31" name="Rectangle 129"/>
            <p:cNvSpPr>
              <a:spLocks noChangeArrowheads="1"/>
            </p:cNvSpPr>
            <p:nvPr/>
          </p:nvSpPr>
          <p:spPr bwMode="auto">
            <a:xfrm>
              <a:off x="4190" y="182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132" name="Rectangle 130"/>
            <p:cNvSpPr>
              <a:spLocks noChangeArrowheads="1"/>
            </p:cNvSpPr>
            <p:nvPr/>
          </p:nvSpPr>
          <p:spPr bwMode="auto">
            <a:xfrm>
              <a:off x="4245" y="182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33" name="Rectangle 131"/>
            <p:cNvSpPr>
              <a:spLocks noChangeArrowheads="1"/>
            </p:cNvSpPr>
            <p:nvPr/>
          </p:nvSpPr>
          <p:spPr bwMode="auto">
            <a:xfrm>
              <a:off x="4359" y="182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U</a:t>
              </a:r>
            </a:p>
          </p:txBody>
        </p:sp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4482" y="1828"/>
              <a:ext cx="2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135" name="Rectangle 133"/>
            <p:cNvSpPr>
              <a:spLocks noChangeArrowheads="1"/>
            </p:cNvSpPr>
            <p:nvPr/>
          </p:nvSpPr>
          <p:spPr bwMode="auto">
            <a:xfrm>
              <a:off x="4585" y="182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36" name="Rectangle 134"/>
            <p:cNvSpPr>
              <a:spLocks noChangeArrowheads="1"/>
            </p:cNvSpPr>
            <p:nvPr/>
          </p:nvSpPr>
          <p:spPr bwMode="auto">
            <a:xfrm>
              <a:off x="4699" y="1828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37" name="Rectangle 135"/>
            <p:cNvSpPr>
              <a:spLocks noChangeArrowheads="1"/>
            </p:cNvSpPr>
            <p:nvPr/>
          </p:nvSpPr>
          <p:spPr bwMode="auto">
            <a:xfrm>
              <a:off x="2404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38" name="Rectangle 136"/>
            <p:cNvSpPr>
              <a:spLocks noChangeArrowheads="1"/>
            </p:cNvSpPr>
            <p:nvPr/>
          </p:nvSpPr>
          <p:spPr bwMode="auto">
            <a:xfrm>
              <a:off x="2526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39" name="Rectangle 137"/>
            <p:cNvSpPr>
              <a:spLocks noChangeArrowheads="1"/>
            </p:cNvSpPr>
            <p:nvPr/>
          </p:nvSpPr>
          <p:spPr bwMode="auto">
            <a:xfrm>
              <a:off x="2649" y="96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0" name="Rectangle 138"/>
            <p:cNvSpPr>
              <a:spLocks noChangeArrowheads="1"/>
            </p:cNvSpPr>
            <p:nvPr/>
          </p:nvSpPr>
          <p:spPr bwMode="auto">
            <a:xfrm>
              <a:off x="2743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41" name="Rectangle 139"/>
            <p:cNvSpPr>
              <a:spLocks noChangeArrowheads="1"/>
            </p:cNvSpPr>
            <p:nvPr/>
          </p:nvSpPr>
          <p:spPr bwMode="auto">
            <a:xfrm>
              <a:off x="2866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42" name="Rectangle 140"/>
            <p:cNvSpPr>
              <a:spLocks noChangeArrowheads="1"/>
            </p:cNvSpPr>
            <p:nvPr/>
          </p:nvSpPr>
          <p:spPr bwMode="auto">
            <a:xfrm>
              <a:off x="2989" y="96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3" name="Rectangle 141"/>
            <p:cNvSpPr>
              <a:spLocks noChangeArrowheads="1"/>
            </p:cNvSpPr>
            <p:nvPr/>
          </p:nvSpPr>
          <p:spPr bwMode="auto">
            <a:xfrm>
              <a:off x="3083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44" name="Rectangle 142"/>
            <p:cNvSpPr>
              <a:spLocks noChangeArrowheads="1"/>
            </p:cNvSpPr>
            <p:nvPr/>
          </p:nvSpPr>
          <p:spPr bwMode="auto">
            <a:xfrm>
              <a:off x="3206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45" name="Rectangle 143"/>
            <p:cNvSpPr>
              <a:spLocks noChangeArrowheads="1"/>
            </p:cNvSpPr>
            <p:nvPr/>
          </p:nvSpPr>
          <p:spPr bwMode="auto">
            <a:xfrm>
              <a:off x="3329" y="96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6" name="Rectangle 144"/>
            <p:cNvSpPr>
              <a:spLocks noChangeArrowheads="1"/>
            </p:cNvSpPr>
            <p:nvPr/>
          </p:nvSpPr>
          <p:spPr bwMode="auto">
            <a:xfrm>
              <a:off x="3423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47" name="Rectangle 145"/>
            <p:cNvSpPr>
              <a:spLocks noChangeArrowheads="1"/>
            </p:cNvSpPr>
            <p:nvPr/>
          </p:nvSpPr>
          <p:spPr bwMode="auto">
            <a:xfrm>
              <a:off x="3546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48" name="Rectangle 146"/>
            <p:cNvSpPr>
              <a:spLocks noChangeArrowheads="1"/>
            </p:cNvSpPr>
            <p:nvPr/>
          </p:nvSpPr>
          <p:spPr bwMode="auto">
            <a:xfrm>
              <a:off x="3669" y="963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9" name="Rectangle 147"/>
            <p:cNvSpPr>
              <a:spLocks noChangeArrowheads="1"/>
            </p:cNvSpPr>
            <p:nvPr/>
          </p:nvSpPr>
          <p:spPr bwMode="auto">
            <a:xfrm>
              <a:off x="3763" y="89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150" name="Rectangle 148"/>
            <p:cNvSpPr>
              <a:spLocks noChangeArrowheads="1"/>
            </p:cNvSpPr>
            <p:nvPr/>
          </p:nvSpPr>
          <p:spPr bwMode="auto">
            <a:xfrm>
              <a:off x="3819" y="89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,</a:t>
              </a:r>
            </a:p>
          </p:txBody>
        </p:sp>
        <p:sp>
          <p:nvSpPr>
            <p:cNvPr id="151" name="Rectangle 149"/>
            <p:cNvSpPr>
              <a:spLocks noChangeArrowheads="1"/>
            </p:cNvSpPr>
            <p:nvPr/>
          </p:nvSpPr>
          <p:spPr bwMode="auto">
            <a:xfrm>
              <a:off x="3864" y="898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52" name="Rectangle 150"/>
            <p:cNvSpPr>
              <a:spLocks noChangeArrowheads="1"/>
            </p:cNvSpPr>
            <p:nvPr/>
          </p:nvSpPr>
          <p:spPr bwMode="auto">
            <a:xfrm>
              <a:off x="3910" y="898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53" name="Rectangle 151"/>
            <p:cNvSpPr>
              <a:spLocks noChangeArrowheads="1"/>
            </p:cNvSpPr>
            <p:nvPr/>
          </p:nvSpPr>
          <p:spPr bwMode="auto">
            <a:xfrm>
              <a:off x="4004" y="898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154" name="Rectangle 152"/>
            <p:cNvSpPr>
              <a:spLocks noChangeArrowheads="1"/>
            </p:cNvSpPr>
            <p:nvPr/>
          </p:nvSpPr>
          <p:spPr bwMode="auto">
            <a:xfrm>
              <a:off x="4060" y="89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55" name="Rectangle 153"/>
            <p:cNvSpPr>
              <a:spLocks noChangeArrowheads="1"/>
            </p:cNvSpPr>
            <p:nvPr/>
          </p:nvSpPr>
          <p:spPr bwMode="auto">
            <a:xfrm>
              <a:off x="4173" y="898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U</a:t>
              </a:r>
            </a:p>
          </p:txBody>
        </p:sp>
        <p:sp>
          <p:nvSpPr>
            <p:cNvPr id="156" name="Rectangle 154"/>
            <p:cNvSpPr>
              <a:spLocks noChangeArrowheads="1"/>
            </p:cNvSpPr>
            <p:nvPr/>
          </p:nvSpPr>
          <p:spPr bwMode="auto">
            <a:xfrm>
              <a:off x="4296" y="898"/>
              <a:ext cx="2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4400" y="898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58" name="Rectangle 156"/>
            <p:cNvSpPr>
              <a:spLocks noChangeArrowheads="1"/>
            </p:cNvSpPr>
            <p:nvPr/>
          </p:nvSpPr>
          <p:spPr bwMode="auto">
            <a:xfrm>
              <a:off x="4513" y="898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59" name="Rectangle 157"/>
            <p:cNvSpPr>
              <a:spLocks noChangeArrowheads="1"/>
            </p:cNvSpPr>
            <p:nvPr/>
          </p:nvSpPr>
          <p:spPr bwMode="auto">
            <a:xfrm>
              <a:off x="2404" y="3379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(</a:t>
              </a:r>
            </a:p>
          </p:txBody>
        </p:sp>
        <p:sp>
          <p:nvSpPr>
            <p:cNvPr id="160" name="Rectangle 158"/>
            <p:cNvSpPr>
              <a:spLocks noChangeArrowheads="1"/>
            </p:cNvSpPr>
            <p:nvPr/>
          </p:nvSpPr>
          <p:spPr bwMode="auto">
            <a:xfrm>
              <a:off x="2459" y="33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61" name="Rectangle 159"/>
            <p:cNvSpPr>
              <a:spLocks noChangeArrowheads="1"/>
            </p:cNvSpPr>
            <p:nvPr/>
          </p:nvSpPr>
          <p:spPr bwMode="auto">
            <a:xfrm>
              <a:off x="2582" y="33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62" name="Rectangle 160"/>
            <p:cNvSpPr>
              <a:spLocks noChangeArrowheads="1"/>
            </p:cNvSpPr>
            <p:nvPr/>
          </p:nvSpPr>
          <p:spPr bwMode="auto">
            <a:xfrm>
              <a:off x="2705" y="3445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63" name="Rectangle 161"/>
            <p:cNvSpPr>
              <a:spLocks noChangeArrowheads="1"/>
            </p:cNvSpPr>
            <p:nvPr/>
          </p:nvSpPr>
          <p:spPr bwMode="auto">
            <a:xfrm>
              <a:off x="2799" y="3379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164" name="Rectangle 162"/>
            <p:cNvSpPr>
              <a:spLocks noChangeArrowheads="1"/>
            </p:cNvSpPr>
            <p:nvPr/>
          </p:nvSpPr>
          <p:spPr bwMode="auto">
            <a:xfrm>
              <a:off x="2854" y="3445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65" name="Rectangle 163"/>
            <p:cNvSpPr>
              <a:spLocks noChangeArrowheads="1"/>
            </p:cNvSpPr>
            <p:nvPr/>
          </p:nvSpPr>
          <p:spPr bwMode="auto">
            <a:xfrm>
              <a:off x="2948" y="3379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66" name="Rectangle 164"/>
            <p:cNvSpPr>
              <a:spLocks noChangeArrowheads="1"/>
            </p:cNvSpPr>
            <p:nvPr/>
          </p:nvSpPr>
          <p:spPr bwMode="auto">
            <a:xfrm>
              <a:off x="3071" y="3379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167" name="Rectangle 165"/>
            <p:cNvSpPr>
              <a:spLocks noChangeArrowheads="1"/>
            </p:cNvSpPr>
            <p:nvPr/>
          </p:nvSpPr>
          <p:spPr bwMode="auto">
            <a:xfrm>
              <a:off x="3127" y="3379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,</a:t>
              </a:r>
            </a:p>
          </p:txBody>
        </p:sp>
        <p:sp>
          <p:nvSpPr>
            <p:cNvPr id="168" name="Rectangle 166"/>
            <p:cNvSpPr>
              <a:spLocks noChangeArrowheads="1"/>
            </p:cNvSpPr>
            <p:nvPr/>
          </p:nvSpPr>
          <p:spPr bwMode="auto">
            <a:xfrm>
              <a:off x="3173" y="3379"/>
              <a:ext cx="16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" name="Rectangle 167"/>
            <p:cNvSpPr>
              <a:spLocks noChangeArrowheads="1"/>
            </p:cNvSpPr>
            <p:nvPr/>
          </p:nvSpPr>
          <p:spPr bwMode="auto">
            <a:xfrm>
              <a:off x="3218" y="3379"/>
              <a:ext cx="413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i="1">
                  <a:solidFill>
                    <a:srgbClr val="009900"/>
                  </a:solidFill>
                  <a:latin typeface="Arial" charset="0"/>
                </a:rPr>
                <a:t>tert-</a:t>
              </a:r>
            </a:p>
          </p:txBody>
        </p:sp>
        <p:sp>
          <p:nvSpPr>
            <p:cNvPr id="170" name="Rectangle 168"/>
            <p:cNvSpPr>
              <a:spLocks noChangeArrowheads="1"/>
            </p:cNvSpPr>
            <p:nvPr/>
          </p:nvSpPr>
          <p:spPr bwMode="auto">
            <a:xfrm>
              <a:off x="3264" y="3379"/>
              <a:ext cx="17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-</a:t>
              </a:r>
            </a:p>
          </p:txBody>
        </p:sp>
      </p:grpSp>
      <p:grpSp>
        <p:nvGrpSpPr>
          <p:cNvPr id="171" name="Group 169"/>
          <p:cNvGrpSpPr>
            <a:grpSpLocks/>
          </p:cNvGrpSpPr>
          <p:nvPr/>
        </p:nvGrpSpPr>
        <p:grpSpPr bwMode="auto">
          <a:xfrm>
            <a:off x="6265608" y="5428329"/>
            <a:ext cx="1054100" cy="409575"/>
            <a:chOff x="3744" y="3360"/>
            <a:chExt cx="664" cy="258"/>
          </a:xfrm>
        </p:grpSpPr>
        <p:sp>
          <p:nvSpPr>
            <p:cNvPr id="172" name="Rectangle 170"/>
            <p:cNvSpPr>
              <a:spLocks noChangeArrowheads="1"/>
            </p:cNvSpPr>
            <p:nvPr/>
          </p:nvSpPr>
          <p:spPr bwMode="auto">
            <a:xfrm>
              <a:off x="3744" y="3360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>
                  <a:solidFill>
                    <a:srgbClr val="0099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73" name="Rectangle 171"/>
            <p:cNvSpPr>
              <a:spLocks noChangeArrowheads="1"/>
            </p:cNvSpPr>
            <p:nvPr/>
          </p:nvSpPr>
          <p:spPr bwMode="auto">
            <a:xfrm>
              <a:off x="3861" y="3360"/>
              <a:ext cx="23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U</a:t>
              </a:r>
            </a:p>
          </p:txBody>
        </p:sp>
        <p:sp>
          <p:nvSpPr>
            <p:cNvPr id="174" name="Rectangle 172"/>
            <p:cNvSpPr>
              <a:spLocks noChangeArrowheads="1"/>
            </p:cNvSpPr>
            <p:nvPr/>
          </p:nvSpPr>
          <p:spPr bwMode="auto">
            <a:xfrm>
              <a:off x="3984" y="3360"/>
              <a:ext cx="2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 dirty="0">
                  <a:solidFill>
                    <a:srgbClr val="0099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175" name="Rectangle 173"/>
            <p:cNvSpPr>
              <a:spLocks noChangeArrowheads="1"/>
            </p:cNvSpPr>
            <p:nvPr/>
          </p:nvSpPr>
          <p:spPr bwMode="auto">
            <a:xfrm>
              <a:off x="4088" y="3360"/>
              <a:ext cx="2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Y</a:t>
              </a:r>
            </a:p>
          </p:txBody>
        </p:sp>
        <p:sp>
          <p:nvSpPr>
            <p:cNvPr id="176" name="Rectangle 174"/>
            <p:cNvSpPr>
              <a:spLocks noChangeArrowheads="1"/>
            </p:cNvSpPr>
            <p:nvPr/>
          </p:nvSpPr>
          <p:spPr bwMode="auto">
            <a:xfrm>
              <a:off x="4201" y="3360"/>
              <a:ext cx="20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100">
                  <a:solidFill>
                    <a:srgbClr val="009900"/>
                  </a:solidFill>
                  <a:latin typeface="Arial" charset="0"/>
                </a:rPr>
                <a:t>L</a:t>
              </a:r>
            </a:p>
          </p:txBody>
        </p:sp>
      </p:grp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096000" cy="1143000"/>
          </a:xfrm>
        </p:spPr>
        <p:txBody>
          <a:bodyPr/>
          <a:lstStyle/>
          <a:p>
            <a:r>
              <a:rPr lang="en-US" altLang="en-US" sz="3600" dirty="0"/>
              <a:t>Example </a:t>
            </a:r>
            <a:r>
              <a:rPr lang="en-US" altLang="en-US" sz="3600" dirty="0">
                <a:cs typeface="Times New Roman" pitchFamily="18" charset="0"/>
              </a:rPr>
              <a:t>– </a:t>
            </a:r>
            <a:r>
              <a:rPr lang="en-US" altLang="en-US" sz="3600" dirty="0"/>
              <a:t>Name the alkane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458200" cy="3962400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altLang="en-US" dirty="0"/>
              <a:t>find the longest continuous C chain and use it to determine the base name 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4E4-DF9C-4852-AFE1-9D3DC1BF41F2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667000" y="3352800"/>
            <a:ext cx="41148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429000" y="1143000"/>
          <a:ext cx="24892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Struct" r:id="rId4" imgW="2489400" imgH="1050120" progId="StructureOLEServer.Document">
                  <p:embed/>
                </p:oleObj>
              </mc:Choice>
              <mc:Fallback>
                <p:oleObj name="Struct" r:id="rId4" imgW="2489400" imgH="105012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143000"/>
                        <a:ext cx="24892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2946400" y="3346450"/>
          <a:ext cx="3606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Struct" r:id="rId6" imgW="2489400" imgH="1050120" progId="StructureOLEServer.Document">
                  <p:embed/>
                </p:oleObj>
              </mc:Choice>
              <mc:Fallback>
                <p:oleObj name="Struct" r:id="rId6" imgW="2489400" imgH="105012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3346450"/>
                        <a:ext cx="3606800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514600" y="4953000"/>
            <a:ext cx="45608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since the longest chain has 5 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the base name is </a:t>
            </a:r>
            <a:r>
              <a:rPr lang="en-US" altLang="en-US" sz="2800">
                <a:solidFill>
                  <a:srgbClr val="FF0000"/>
                </a:solidFill>
              </a:rPr>
              <a:t>pentane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0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5943600" cy="609600"/>
          </a:xfrm>
        </p:spPr>
        <p:txBody>
          <a:bodyPr/>
          <a:lstStyle/>
          <a:p>
            <a:r>
              <a:rPr lang="en-US" altLang="en-US" sz="3600" dirty="0"/>
              <a:t>Example </a:t>
            </a:r>
            <a:r>
              <a:rPr lang="en-US" altLang="en-US" sz="3600" dirty="0">
                <a:cs typeface="Times New Roman" pitchFamily="18" charset="0"/>
              </a:rPr>
              <a:t>– </a:t>
            </a:r>
            <a:r>
              <a:rPr lang="en-US" altLang="en-US" sz="3600" dirty="0"/>
              <a:t>Name the alkane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458200" cy="3962400"/>
          </a:xfrm>
        </p:spPr>
        <p:txBody>
          <a:bodyPr/>
          <a:lstStyle/>
          <a:p>
            <a:pPr marL="609600" indent="-609600">
              <a:buFontTx/>
              <a:buAutoNum type="arabicParenR" startAt="2"/>
            </a:pPr>
            <a:r>
              <a:rPr lang="en-US" altLang="en-US" dirty="0"/>
              <a:t>identify the substituent branches 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4696-960B-49F0-8383-754A84C690B4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657600" y="4191000"/>
            <a:ext cx="9906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3429000" y="1143000"/>
          <a:ext cx="24892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Struct" r:id="rId4" imgW="2489400" imgH="1050120" progId="StructureOLEServer.Document">
                  <p:embed/>
                </p:oleObj>
              </mc:Choice>
              <mc:Fallback>
                <p:oleObj name="Struct" r:id="rId4" imgW="2489400" imgH="105012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143000"/>
                        <a:ext cx="24892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284413" y="4953000"/>
            <a:ext cx="50244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there are 2 substituents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both are 1 C chains, called </a:t>
            </a:r>
            <a:r>
              <a:rPr lang="en-US" altLang="en-US" sz="2800" dirty="0">
                <a:solidFill>
                  <a:srgbClr val="FF0000"/>
                </a:solidFill>
              </a:rPr>
              <a:t>methyl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029200" y="4191000"/>
            <a:ext cx="990600" cy="609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2971800" y="3352800"/>
          <a:ext cx="3606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Struct" r:id="rId6" imgW="2489400" imgH="1050120" progId="StructureOLEServer.Document">
                  <p:embed/>
                </p:oleObj>
              </mc:Choice>
              <mc:Fallback>
                <p:oleObj name="Struct" r:id="rId6" imgW="2489400" imgH="1050120" progId="StructureOLEServ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3606800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8592" y="6519446"/>
            <a:ext cx="74542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E3F96"/>
                </a:solidFill>
              </a:rPr>
              <a:t>Chapter 1: General Organic </a:t>
            </a:r>
            <a:r>
              <a:rPr lang="en-US" altLang="en-US" sz="1600" b="1" dirty="0" smtClean="0">
                <a:solidFill>
                  <a:srgbClr val="0E3F96"/>
                </a:solidFill>
              </a:rPr>
              <a:t>Chemistry                    Module </a:t>
            </a:r>
            <a:r>
              <a:rPr lang="en-US" altLang="en-US" sz="1600" b="1" dirty="0">
                <a:solidFill>
                  <a:srgbClr val="0E3F96"/>
                </a:solidFill>
              </a:rPr>
              <a:t>3: Nomenclature</a:t>
            </a:r>
            <a:endParaRPr lang="en-US" altLang="en-US" b="1" dirty="0">
              <a:solidFill>
                <a:srgbClr val="0E3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807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4" grpId="0" autoUpdateAnimBg="0"/>
      <p:bldP spid="58375" grpId="0" animBg="1"/>
    </p:bldLst>
  </p:timing>
</p:sld>
</file>

<file path=ppt/theme/theme1.xml><?xml version="1.0" encoding="utf-8"?>
<a:theme xmlns:a="http://schemas.openxmlformats.org/drawingml/2006/main" name="ms01_1">
  <a:themeElements>
    <a:clrScheme name="ms01_1 3">
      <a:dk1>
        <a:srgbClr val="0E3F96"/>
      </a:dk1>
      <a:lt1>
        <a:srgbClr val="FFFFFF"/>
      </a:lt1>
      <a:dk2>
        <a:srgbClr val="FFFFFF"/>
      </a:dk2>
      <a:lt2>
        <a:srgbClr val="B2B2B2"/>
      </a:lt2>
      <a:accent1>
        <a:srgbClr val="306FCC"/>
      </a:accent1>
      <a:accent2>
        <a:srgbClr val="99CCFF"/>
      </a:accent2>
      <a:accent3>
        <a:srgbClr val="FFFFFF"/>
      </a:accent3>
      <a:accent4>
        <a:srgbClr val="0A347F"/>
      </a:accent4>
      <a:accent5>
        <a:srgbClr val="ADBBE2"/>
      </a:accent5>
      <a:accent6>
        <a:srgbClr val="8AB9E7"/>
      </a:accent6>
      <a:hlink>
        <a:srgbClr val="25A2AF"/>
      </a:hlink>
      <a:folHlink>
        <a:srgbClr val="6666FF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lnSpc>
            <a:spcPct val="150000"/>
          </a:lnSpc>
          <a:buFontTx/>
          <a:buChar char="•"/>
          <a:defRPr sz="2200" dirty="0"/>
        </a:defPPr>
      </a:lstStyle>
    </a:txDef>
  </a:objectDefaults>
  <a:extraClrSchemeLst>
    <a:extraClrScheme>
      <a:clrScheme name="ms01_1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882</Words>
  <Application>Microsoft Office PowerPoint</Application>
  <PresentationFormat>On-screen Show (4:3)</PresentationFormat>
  <Paragraphs>354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ms01_1</vt:lpstr>
      <vt:lpstr>Bitmap Image</vt:lpstr>
      <vt:lpstr>Struct</vt:lpstr>
      <vt:lpstr>CS ChemDraw Drawing</vt:lpstr>
      <vt:lpstr>PowerPoint Presentation</vt:lpstr>
      <vt:lpstr>Content</vt:lpstr>
      <vt:lpstr>Naming</vt:lpstr>
      <vt:lpstr>NAMING HYDROCARBON</vt:lpstr>
      <vt:lpstr>Naming Alkanes</vt:lpstr>
      <vt:lpstr>PowerPoint Presentation</vt:lpstr>
      <vt:lpstr>More Alkyl Groups</vt:lpstr>
      <vt:lpstr>Example – Name the alkane</vt:lpstr>
      <vt:lpstr>Example – Name the alkane</vt:lpstr>
      <vt:lpstr>Example – Name the alkane</vt:lpstr>
      <vt:lpstr>Example – Name the alkane</vt:lpstr>
      <vt:lpstr>Practice – Name the Following</vt:lpstr>
      <vt:lpstr>Practice – Name the Following</vt:lpstr>
      <vt:lpstr>Drawing Structural Formulas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</dc:title>
  <dc:creator>TIEN</dc:creator>
  <cp:lastModifiedBy>TIEN</cp:lastModifiedBy>
  <cp:revision>25</cp:revision>
  <dcterms:created xsi:type="dcterms:W3CDTF">2016-05-25T03:02:20Z</dcterms:created>
  <dcterms:modified xsi:type="dcterms:W3CDTF">2016-05-26T02:17:00Z</dcterms:modified>
</cp:coreProperties>
</file>