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32"/>
  </p:notesMasterIdLst>
  <p:handoutMasterIdLst>
    <p:handoutMasterId r:id="rId33"/>
  </p:handoutMasterIdLst>
  <p:sldIdLst>
    <p:sldId id="259" r:id="rId2"/>
    <p:sldId id="260" r:id="rId3"/>
    <p:sldId id="261" r:id="rId4"/>
    <p:sldId id="287" r:id="rId5"/>
    <p:sldId id="262" r:id="rId6"/>
    <p:sldId id="263" r:id="rId7"/>
    <p:sldId id="283" r:id="rId8"/>
    <p:sldId id="282" r:id="rId9"/>
    <p:sldId id="284" r:id="rId10"/>
    <p:sldId id="264" r:id="rId11"/>
    <p:sldId id="286" r:id="rId12"/>
    <p:sldId id="265" r:id="rId13"/>
    <p:sldId id="277" r:id="rId14"/>
    <p:sldId id="278" r:id="rId15"/>
    <p:sldId id="267" r:id="rId16"/>
    <p:sldId id="285" r:id="rId17"/>
    <p:sldId id="281" r:id="rId18"/>
    <p:sldId id="268" r:id="rId19"/>
    <p:sldId id="269" r:id="rId20"/>
    <p:sldId id="270" r:id="rId21"/>
    <p:sldId id="279" r:id="rId22"/>
    <p:sldId id="280" r:id="rId23"/>
    <p:sldId id="275" r:id="rId24"/>
    <p:sldId id="290" r:id="rId25"/>
    <p:sldId id="291" r:id="rId26"/>
    <p:sldId id="271" r:id="rId27"/>
    <p:sldId id="272" r:id="rId28"/>
    <p:sldId id="274" r:id="rId29"/>
    <p:sldId id="289" r:id="rId30"/>
    <p:sldId id="288" r:id="rId31"/>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792">
          <p15:clr>
            <a:srgbClr val="A4A3A4"/>
          </p15:clr>
        </p15:guide>
        <p15:guide id="4" orient="horz" pos="1152">
          <p15:clr>
            <a:srgbClr val="A4A3A4"/>
          </p15:clr>
        </p15:guide>
        <p15:guide id="5" orient="horz" pos="3360">
          <p15:clr>
            <a:srgbClr val="A4A3A4"/>
          </p15:clr>
        </p15:guide>
        <p15:guide id="6" orient="horz" pos="3072">
          <p15:clr>
            <a:srgbClr val="A4A3A4"/>
          </p15:clr>
        </p15:guide>
        <p15:guide id="7" orient="horz" pos="864">
          <p15:clr>
            <a:srgbClr val="A4A3A4"/>
          </p15:clr>
        </p15:guide>
        <p15:guide id="8" orient="horz" pos="528">
          <p15:clr>
            <a:srgbClr val="A4A3A4"/>
          </p15:clr>
        </p15:guide>
        <p15:guide id="9" orient="horz" pos="2784">
          <p15:clr>
            <a:srgbClr val="A4A3A4"/>
          </p15:clr>
        </p15:guide>
        <p15:guide id="10" pos="3839">
          <p15:clr>
            <a:srgbClr val="A4A3A4"/>
          </p15:clr>
        </p15:guide>
        <p15:guide id="11" pos="959">
          <p15:clr>
            <a:srgbClr val="A4A3A4"/>
          </p15:clr>
        </p15:guide>
        <p15:guide id="12" pos="7007">
          <p15:clr>
            <a:srgbClr val="A4A3A4"/>
          </p15:clr>
        </p15:guide>
        <p15:guide id="13" pos="6719">
          <p15:clr>
            <a:srgbClr val="A4A3A4"/>
          </p15:clr>
        </p15:guide>
        <p15:guide id="14" pos="6143">
          <p15:clr>
            <a:srgbClr val="A4A3A4"/>
          </p15:clr>
        </p15:guide>
        <p15:guide id="15" pos="3983">
          <p15:clr>
            <a:srgbClr val="A4A3A4"/>
          </p15:clr>
        </p15:guide>
        <p15:guide id="16" pos="527">
          <p15:clr>
            <a:srgbClr val="A4A3A4"/>
          </p15:clr>
        </p15:guide>
        <p15:guide id="17" pos="715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p:cViewPr varScale="1">
        <p:scale>
          <a:sx n="67" d="100"/>
          <a:sy n="67" d="100"/>
        </p:scale>
        <p:origin x="780" y="60"/>
      </p:cViewPr>
      <p:guideLst>
        <p:guide orient="horz" pos="2160"/>
        <p:guide orient="horz" pos="1008"/>
        <p:guide orient="horz" pos="3792"/>
        <p:guide orient="horz" pos="1152"/>
        <p:guide orient="horz" pos="3360"/>
        <p:guide orient="horz" pos="3072"/>
        <p:guide orient="horz" pos="864"/>
        <p:guide orient="horz" pos="528"/>
        <p:guide orient="horz" pos="2784"/>
        <p:guide pos="3839"/>
        <p:guide pos="959"/>
        <p:guide pos="7007"/>
        <p:guide pos="6719"/>
        <p:guide pos="6143"/>
        <p:guide pos="3983"/>
        <p:guide pos="527"/>
        <p:guide pos="7151"/>
      </p:guideLst>
    </p:cSldViewPr>
  </p:slideViewPr>
  <p:notesTextViewPr>
    <p:cViewPr>
      <p:scale>
        <a:sx n="3" d="2"/>
        <a:sy n="3" d="2"/>
      </p:scale>
      <p:origin x="0" y="0"/>
    </p:cViewPr>
  </p:notesTextViewPr>
  <p:notesViewPr>
    <p:cSldViewPr>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04A8D02-4E65-4CCD-8312-4AB164C6C77D}" type="datetimeFigureOut">
              <a:rPr lang="en-US"/>
              <a:t>23/10/2019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119DBA-4540-49B3-8FA9-6259387ECF9E}" type="slidenum">
              <a:rPr/>
              <a:t>‹#›</a:t>
            </a:fld>
            <a:endParaRPr/>
          </a:p>
        </p:txBody>
      </p:sp>
    </p:spTree>
    <p:extLst>
      <p:ext uri="{BB962C8B-B14F-4D97-AF65-F5344CB8AC3E}">
        <p14:creationId xmlns:p14="http://schemas.microsoft.com/office/powerpoint/2010/main" val="35876198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755D9-D361-47B8-9652-3B4EA9776CE5}" type="datetimeFigureOut">
              <a:rPr lang="en-US"/>
              <a:t>23/10/2019</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B36274-F2B9-4C45-BBB4-0EDF4CD651A7}" type="slidenum">
              <a:rPr/>
              <a:t>‹#›</a:t>
            </a:fld>
            <a:endParaRPr/>
          </a:p>
        </p:txBody>
      </p:sp>
    </p:spTree>
    <p:extLst>
      <p:ext uri="{BB962C8B-B14F-4D97-AF65-F5344CB8AC3E}">
        <p14:creationId xmlns:p14="http://schemas.microsoft.com/office/powerpoint/2010/main" val="214768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B36274-F2B9-4C45-BBB4-0EDF4CD651A7}" type="slidenum">
              <a:rPr lang="en-US" smtClean="0"/>
              <a:t>1</a:t>
            </a:fld>
            <a:endParaRPr lang="en-US"/>
          </a:p>
        </p:txBody>
      </p:sp>
    </p:spTree>
    <p:extLst>
      <p:ext uri="{BB962C8B-B14F-4D97-AF65-F5344CB8AC3E}">
        <p14:creationId xmlns:p14="http://schemas.microsoft.com/office/powerpoint/2010/main" val="509441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Cỡ mẫu</a:t>
            </a:r>
            <a:r>
              <a:rPr lang="en-US" baseline="0" smtClean="0"/>
              <a:t> n=89</a:t>
            </a:r>
          </a:p>
        </p:txBody>
      </p:sp>
      <p:sp>
        <p:nvSpPr>
          <p:cNvPr id="4" name="Slide Number Placeholder 3"/>
          <p:cNvSpPr>
            <a:spLocks noGrp="1"/>
          </p:cNvSpPr>
          <p:nvPr>
            <p:ph type="sldNum" sz="quarter" idx="10"/>
          </p:nvPr>
        </p:nvSpPr>
        <p:spPr/>
        <p:txBody>
          <a:bodyPr/>
          <a:lstStyle/>
          <a:p>
            <a:fld id="{E3B36274-F2B9-4C45-BBB4-0EDF4CD651A7}" type="slidenum">
              <a:rPr lang="en-US" smtClean="0"/>
              <a:t>17</a:t>
            </a:fld>
            <a:endParaRPr lang="en-US"/>
          </a:p>
        </p:txBody>
      </p:sp>
    </p:spTree>
    <p:extLst>
      <p:ext uri="{BB962C8B-B14F-4D97-AF65-F5344CB8AC3E}">
        <p14:creationId xmlns:p14="http://schemas.microsoft.com/office/powerpoint/2010/main" val="36533207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371600"/>
            <a:ext cx="9144000" cy="3505200"/>
          </a:xfrm>
        </p:spPr>
        <p:txBody>
          <a:bodyPr>
            <a:noAutofit/>
          </a:bodyPr>
          <a:lstStyle>
            <a:lvl1pPr>
              <a:defRPr sz="7200"/>
            </a:lvl1pPr>
          </a:lstStyle>
          <a:p>
            <a:r>
              <a:rPr lang="en-US" smtClean="0"/>
              <a:t>Click to edit Master title style</a:t>
            </a:r>
            <a:endParaRPr/>
          </a:p>
        </p:txBody>
      </p:sp>
      <p:sp>
        <p:nvSpPr>
          <p:cNvPr id="3" name="Subtitle 2"/>
          <p:cNvSpPr>
            <a:spLocks noGrp="1"/>
          </p:cNvSpPr>
          <p:nvPr>
            <p:ph type="subTitle" idx="1"/>
          </p:nvPr>
        </p:nvSpPr>
        <p:spPr>
          <a:xfrm>
            <a:off x="1522413" y="4953000"/>
            <a:ext cx="8229600" cy="1066800"/>
          </a:xfrm>
        </p:spPr>
        <p:txBody>
          <a:bodyPr>
            <a:normAutofit/>
          </a:bodyPr>
          <a:lstStyle>
            <a:lvl1pPr marL="0" indent="0" algn="l">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23/10/2019</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4107501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23/10/2019</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117331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52012" y="533400"/>
            <a:ext cx="1371600" cy="559276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1522411" y="533400"/>
            <a:ext cx="8077201" cy="5592764"/>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23/10/2019</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887540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2pPr>
              <a:buClr>
                <a:schemeClr val="accent2"/>
              </a:buClr>
              <a:defRPr/>
            </a:lvl2pPr>
            <a:lvl5pPr>
              <a:defRPr/>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23/10/2019</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836337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4" y="2514601"/>
            <a:ext cx="9144000" cy="2819400"/>
          </a:xfrm>
        </p:spPr>
        <p:txBody>
          <a:bodyPr anchor="b">
            <a:noAutofit/>
          </a:bodyPr>
          <a:lstStyle>
            <a:lvl1pPr algn="l">
              <a:defRPr sz="6600" b="0" i="0" cap="none" baseline="0"/>
            </a:lvl1pPr>
          </a:lstStyle>
          <a:p>
            <a:r>
              <a:rPr lang="en-US" smtClean="0"/>
              <a:t>Click to edit Master title style</a:t>
            </a:r>
            <a:endParaRPr/>
          </a:p>
        </p:txBody>
      </p:sp>
      <p:sp>
        <p:nvSpPr>
          <p:cNvPr id="3" name="Text Placeholder 2"/>
          <p:cNvSpPr>
            <a:spLocks noGrp="1"/>
          </p:cNvSpPr>
          <p:nvPr>
            <p:ph type="body" idx="1"/>
          </p:nvPr>
        </p:nvSpPr>
        <p:spPr>
          <a:xfrm>
            <a:off x="1522413" y="990600"/>
            <a:ext cx="8229600" cy="1143000"/>
          </a:xfrm>
        </p:spPr>
        <p:txBody>
          <a:bodyPr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83829175-527E-46A3-863C-1BB1F163B849}" type="datetimeFigureOut">
              <a:rPr lang="en-US" smtClean="0"/>
              <a:t>23/10/2019</a:t>
            </a:fld>
            <a:endParaRPr lang="en-US"/>
          </a:p>
        </p:txBody>
      </p:sp>
      <p:sp>
        <p:nvSpPr>
          <p:cNvPr id="6" name="Slide Number Placeholder 5"/>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591654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1522414" y="1828800"/>
            <a:ext cx="4645152"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475412" y="1828800"/>
            <a:ext cx="4648201" cy="4191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83829175-527E-46A3-863C-1BB1F163B849}" type="datetimeFigureOut">
              <a:rPr lang="en-US" smtClean="0"/>
              <a:t>23/10/2019</a:t>
            </a:fld>
            <a:endParaRPr lang="en-US"/>
          </a:p>
        </p:txBody>
      </p:sp>
      <p:sp>
        <p:nvSpPr>
          <p:cNvPr id="7" name="Slide Number Placeholder 6"/>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83154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4"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4"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478462" y="1828800"/>
            <a:ext cx="46451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478462" y="2667000"/>
            <a:ext cx="4645152" cy="33528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83829175-527E-46A3-863C-1BB1F163B849}" type="datetimeFigureOut">
              <a:rPr lang="en-US" smtClean="0"/>
              <a:t>23/10/2019</a:t>
            </a:fld>
            <a:endParaRPr lang="en-US"/>
          </a:p>
        </p:txBody>
      </p:sp>
      <p:sp>
        <p:nvSpPr>
          <p:cNvPr id="9" name="Slide Number Placeholder 8"/>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812924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83829175-527E-46A3-863C-1BB1F163B849}" type="datetimeFigureOut">
              <a:rPr lang="en-US" smtClean="0"/>
              <a:t>23/10/2019</a:t>
            </a:fld>
            <a:endParaRPr lang="en-US"/>
          </a:p>
        </p:txBody>
      </p:sp>
      <p:sp>
        <p:nvSpPr>
          <p:cNvPr id="5" name="Slide Number Placeholder 4"/>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223656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83829175-527E-46A3-863C-1BB1F163B849}" type="datetimeFigureOut">
              <a:rPr lang="en-US" smtClean="0"/>
              <a:t>23/10/2019</a:t>
            </a:fld>
            <a:endParaRPr lang="en-US"/>
          </a:p>
        </p:txBody>
      </p:sp>
      <p:sp>
        <p:nvSpPr>
          <p:cNvPr id="4" name="Slide Number Placeholder 3"/>
          <p:cNvSpPr>
            <a:spLocks noGrp="1"/>
          </p:cNvSpPr>
          <p:nvPr>
            <p:ph type="sldNum" sz="quarter" idx="12"/>
          </p:nvPr>
        </p:nvSpPr>
        <p:spPr/>
        <p:txBody>
          <a:bodyPr/>
          <a:lstStyle/>
          <a:p>
            <a:fld id="{E5137D0E-4A4F-4307-8994-C1891D747D59}" type="slidenum">
              <a:rPr lang="en-US" smtClean="0"/>
              <a:t>‹#›</a:t>
            </a:fld>
            <a:endParaRPr lang="en-US"/>
          </a:p>
        </p:txBody>
      </p:sp>
    </p:spTree>
    <p:extLst>
      <p:ext uri="{BB962C8B-B14F-4D97-AF65-F5344CB8AC3E}">
        <p14:creationId xmlns:p14="http://schemas.microsoft.com/office/powerpoint/2010/main" val="3465258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a:xfrm>
            <a:off x="5180012" y="838200"/>
            <a:ext cx="6172201" cy="51816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Footer Placeholder 8"/>
          <p:cNvSpPr>
            <a:spLocks noGrp="1"/>
          </p:cNvSpPr>
          <p:nvPr>
            <p:ph type="ftr" sz="quarter" idx="11"/>
          </p:nvPr>
        </p:nvSpPr>
        <p:spPr/>
        <p:txBody>
          <a:bodyPr/>
          <a:lstStyle/>
          <a:p>
            <a:r>
              <a:rPr lang="en-US" dirty="0"/>
              <a:t>Add a footer</a:t>
            </a:r>
          </a:p>
        </p:txBody>
      </p:sp>
      <p:sp>
        <p:nvSpPr>
          <p:cNvPr id="8" name="Date Placeholder 7"/>
          <p:cNvSpPr>
            <a:spLocks noGrp="1"/>
          </p:cNvSpPr>
          <p:nvPr>
            <p:ph type="dt" sz="half" idx="10"/>
          </p:nvPr>
        </p:nvSpPr>
        <p:spPr/>
        <p:txBody>
          <a:bodyPr/>
          <a:lstStyle/>
          <a:p>
            <a:fld id="{83829175-527E-46A3-863C-1BB1F163B849}" type="datetimeFigureOut">
              <a:rPr lang="en-US" smtClean="0"/>
              <a:pPr/>
              <a:t>23/10/2019</a:t>
            </a:fld>
            <a:endParaRPr lang="en-US"/>
          </a:p>
        </p:txBody>
      </p:sp>
      <p:sp>
        <p:nvSpPr>
          <p:cNvPr id="10" name="Slide Number Placeholder 9"/>
          <p:cNvSpPr>
            <a:spLocks noGrp="1"/>
          </p:cNvSpPr>
          <p:nvPr>
            <p:ph type="sldNum" sz="quarter" idx="12"/>
          </p:nvPr>
        </p:nvSpPr>
        <p:spPr/>
        <p:txBody>
          <a:bodyPr/>
          <a:lstStyle/>
          <a:p>
            <a:fld id="{E5137D0E-4A4F-4307-8994-C1891D747D59}" type="slidenum">
              <a:rPr lang="en-US" smtClean="0"/>
              <a:pPr/>
              <a:t>‹#›</a:t>
            </a:fld>
            <a:endParaRPr lang="en-US"/>
          </a:p>
        </p:txBody>
      </p:sp>
    </p:spTree>
    <p:extLst>
      <p:ext uri="{BB962C8B-B14F-4D97-AF65-F5344CB8AC3E}">
        <p14:creationId xmlns:p14="http://schemas.microsoft.com/office/powerpoint/2010/main" val="3913643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613" y="2590800"/>
            <a:ext cx="3276599" cy="1924050"/>
          </a:xfrm>
        </p:spPr>
        <p:txBody>
          <a:bodyPr anchor="b">
            <a:normAutofit/>
          </a:bodyPr>
          <a:lstStyle>
            <a:lvl1pPr algn="l">
              <a:defRPr sz="3200" b="0"/>
            </a:lvl1pPr>
          </a:lstStyle>
          <a:p>
            <a:r>
              <a:rPr lang="en-US" smtClean="0"/>
              <a:t>Click to edit Master title style</a:t>
            </a:r>
            <a:endParaRPr/>
          </a:p>
        </p:txBody>
      </p:sp>
      <p:sp>
        <p:nvSpPr>
          <p:cNvPr id="5" name="Rectangle 4"/>
          <p:cNvSpPr/>
          <p:nvPr/>
        </p:nvSpPr>
        <p:spPr>
          <a:xfrm>
            <a:off x="5103812" y="457200"/>
            <a:ext cx="6629400"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5484812" y="836610"/>
            <a:ext cx="5867401" cy="5183190"/>
          </a:xfrm>
          <a:solidFill>
            <a:schemeClr val="bg2"/>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836613" y="4648200"/>
            <a:ext cx="3276599" cy="1371600"/>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852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grpSp>
        <p:nvGrpSpPr>
          <p:cNvPr id="32" name="Group 31"/>
          <p:cNvGrpSpPr/>
          <p:nvPr/>
        </p:nvGrpSpPr>
        <p:grpSpPr>
          <a:xfrm>
            <a:off x="-1" y="0"/>
            <a:ext cx="12188825"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a:extLst/>
          </p:spPr>
          <p:txBody>
            <a:bodyPr wrap="none" anchor="ctr"/>
            <a:lstStyle/>
            <a:p>
              <a:pPr algn="ctr"/>
              <a:endParaRPr kumimoji="1" lang="en-US" sz="2400">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a:extLst/>
          </p:spPr>
          <p:txBody>
            <a:bodyPr wrap="none" anchor="ctr"/>
            <a:lstStyle/>
            <a:p>
              <a:pPr algn="ctr"/>
              <a:endParaRPr kumimoji="1" lang="en-US" sz="2400">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a:extLst/>
          </p:spPr>
          <p:txBody>
            <a:bodyPr wrap="none" anchor="ctr"/>
            <a:lstStyle/>
            <a:p>
              <a:pPr algn="ctr"/>
              <a:endParaRPr kumimoji="1" lang="en-US" sz="2400">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2400">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 name="Title Placeholder 1"/>
          <p:cNvSpPr>
            <a:spLocks noGrp="1"/>
          </p:cNvSpPr>
          <p:nvPr>
            <p:ph type="title"/>
          </p:nvPr>
        </p:nvSpPr>
        <p:spPr>
          <a:xfrm>
            <a:off x="1522414" y="533400"/>
            <a:ext cx="9601200" cy="1143000"/>
          </a:xfrm>
          <a:prstGeom prst="rect">
            <a:avLst/>
          </a:prstGeom>
        </p:spPr>
        <p:txBody>
          <a:bodyPr vert="horz" lIns="91440" tIns="45720" rIns="91440" bIns="45720" rtlCol="0" anchor="b">
            <a:normAutofit/>
          </a:bodyPr>
          <a:lstStyle/>
          <a:p>
            <a:r>
              <a:rPr lang="en-US" smtClean="0"/>
              <a:t>Click to edit Master title style</a:t>
            </a:r>
            <a:endParaRPr dirty="0"/>
          </a:p>
        </p:txBody>
      </p:sp>
      <p:sp>
        <p:nvSpPr>
          <p:cNvPr id="3" name="Text Placeholder 2"/>
          <p:cNvSpPr>
            <a:spLocks noGrp="1"/>
          </p:cNvSpPr>
          <p:nvPr>
            <p:ph type="body" idx="1"/>
          </p:nvPr>
        </p:nvSpPr>
        <p:spPr>
          <a:xfrm>
            <a:off x="1522414" y="1828800"/>
            <a:ext cx="9601200" cy="4191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517950" y="6172200"/>
            <a:ext cx="6862462" cy="273049"/>
          </a:xfrm>
          <a:prstGeom prst="rect">
            <a:avLst/>
          </a:prstGeom>
        </p:spPr>
        <p:txBody>
          <a:bodyPr vert="horz" lIns="91440" tIns="45720" rIns="91440" bIns="45720" rtlCol="0" anchor="ctr"/>
          <a:lstStyle>
            <a:lvl1pPr algn="l">
              <a:defRPr sz="110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609012" y="6172200"/>
            <a:ext cx="1320059" cy="273049"/>
          </a:xfrm>
          <a:prstGeom prst="rect">
            <a:avLst/>
          </a:prstGeom>
        </p:spPr>
        <p:txBody>
          <a:bodyPr vert="horz" lIns="91440" tIns="45720" rIns="91440" bIns="45720" rtlCol="0" anchor="ctr"/>
          <a:lstStyle>
            <a:lvl1pPr algn="r">
              <a:defRPr sz="1100">
                <a:solidFill>
                  <a:schemeClr val="tx1"/>
                </a:solidFill>
              </a:defRPr>
            </a:lvl1pPr>
          </a:lstStyle>
          <a:p>
            <a:fld id="{83829175-527E-46A3-863C-1BB1F163B849}" type="datetimeFigureOut">
              <a:rPr lang="en-US" smtClean="0"/>
              <a:pPr/>
              <a:t>23/10/2019</a:t>
            </a:fld>
            <a:endParaRPr lang="en-US"/>
          </a:p>
        </p:txBody>
      </p:sp>
      <p:sp>
        <p:nvSpPr>
          <p:cNvPr id="6" name="Slide Number Placeholder 5"/>
          <p:cNvSpPr>
            <a:spLocks noGrp="1"/>
          </p:cNvSpPr>
          <p:nvPr>
            <p:ph type="sldNum" sz="quarter" idx="4"/>
          </p:nvPr>
        </p:nvSpPr>
        <p:spPr>
          <a:xfrm>
            <a:off x="10133012" y="6172200"/>
            <a:ext cx="990601" cy="273049"/>
          </a:xfrm>
          <a:prstGeom prst="rect">
            <a:avLst/>
          </a:prstGeom>
        </p:spPr>
        <p:txBody>
          <a:bodyPr vert="horz" lIns="91440" tIns="45720" rIns="91440" bIns="45720" rtlCol="0" anchor="ctr"/>
          <a:lstStyle>
            <a:lvl1pPr algn="r">
              <a:defRPr sz="1100">
                <a:solidFill>
                  <a:schemeClr val="tx1"/>
                </a:solidFill>
              </a:defRPr>
            </a:lvl1pPr>
          </a:lstStyle>
          <a:p>
            <a:fld id="{E5137D0E-4A4F-4307-8994-C1891D747D59}" type="slidenum">
              <a:rPr lang="en-US" smtClean="0"/>
              <a:pPr/>
              <a:t>‹#›</a:t>
            </a:fld>
            <a:endParaRPr lang="en-US"/>
          </a:p>
        </p:txBody>
      </p:sp>
    </p:spTree>
    <p:extLst>
      <p:ext uri="{BB962C8B-B14F-4D97-AF65-F5344CB8AC3E}">
        <p14:creationId xmlns:p14="http://schemas.microsoft.com/office/powerpoint/2010/main" val="7745226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23838" indent="-223838" algn="l" defTabSz="914400" rtl="0" eaLnBrk="1" latinLnBrk="0" hangingPunct="1">
        <a:lnSpc>
          <a:spcPct val="90000"/>
        </a:lnSpc>
        <a:spcBef>
          <a:spcPts val="1800"/>
        </a:spcBef>
        <a:buClr>
          <a:schemeClr val="accent2"/>
        </a:buClr>
        <a:buFont typeface="Arial" pitchFamily="34" charset="0"/>
        <a:buChar char="•"/>
        <a:defRPr sz="2000" kern="1200">
          <a:solidFill>
            <a:schemeClr val="tx1"/>
          </a:solidFill>
          <a:latin typeface="+mn-lt"/>
          <a:ea typeface="+mn-ea"/>
          <a:cs typeface="+mn-cs"/>
        </a:defRPr>
      </a:lvl1pPr>
      <a:lvl2pPr marL="502920" indent="-223838" algn="l" defTabSz="914400" rtl="0" eaLnBrk="1" latinLnBrk="0" hangingPunct="1">
        <a:lnSpc>
          <a:spcPct val="90000"/>
        </a:lnSpc>
        <a:spcBef>
          <a:spcPts val="800"/>
        </a:spcBef>
        <a:buClr>
          <a:schemeClr val="accent2"/>
        </a:buClr>
        <a:buFont typeface="Arial" pitchFamily="34" charset="0"/>
        <a:buChar char="–"/>
        <a:defRPr sz="1800" kern="1200">
          <a:solidFill>
            <a:schemeClr val="tx1"/>
          </a:solidFill>
          <a:latin typeface="+mn-lt"/>
          <a:ea typeface="+mn-ea"/>
          <a:cs typeface="+mn-cs"/>
        </a:defRPr>
      </a:lvl2pPr>
      <a:lvl3pPr marL="741363" indent="-171450" algn="l" defTabSz="914400" rtl="0" eaLnBrk="1" latinLnBrk="0" hangingPunct="1">
        <a:lnSpc>
          <a:spcPct val="90000"/>
        </a:lnSpc>
        <a:spcBef>
          <a:spcPts val="600"/>
        </a:spcBef>
        <a:buClr>
          <a:schemeClr val="accent2"/>
        </a:buClr>
        <a:buFont typeface="Arial" pitchFamily="34" charset="0"/>
        <a:buChar char="•"/>
        <a:defRPr sz="1600" kern="1200">
          <a:solidFill>
            <a:schemeClr val="tx1"/>
          </a:solidFill>
          <a:latin typeface="+mn-lt"/>
          <a:ea typeface="+mn-ea"/>
          <a:cs typeface="+mn-cs"/>
        </a:defRPr>
      </a:lvl3pPr>
      <a:lvl4pPr marL="9667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4pPr>
      <a:lvl5pPr marL="1208088" indent="-173038" algn="l" defTabSz="914400" rtl="0" eaLnBrk="1" latinLnBrk="0" hangingPunct="1">
        <a:lnSpc>
          <a:spcPct val="90000"/>
        </a:lnSpc>
        <a:spcBef>
          <a:spcPts val="600"/>
        </a:spcBef>
        <a:buClr>
          <a:schemeClr val="accent2"/>
        </a:buClr>
        <a:buFont typeface="Arial" pitchFamily="34" charset="0"/>
        <a:buChar char="•"/>
        <a:defRPr sz="1400" kern="1200">
          <a:solidFill>
            <a:schemeClr val="tx1"/>
          </a:solidFill>
          <a:latin typeface="+mn-lt"/>
          <a:ea typeface="+mn-ea"/>
          <a:cs typeface="+mn-cs"/>
        </a:defRPr>
      </a:lvl5pPr>
      <a:lvl6pPr marL="1444752"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6pPr>
      <a:lvl7pPr marL="1682496"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7pPr>
      <a:lvl8pPr marL="1920240"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8pPr>
      <a:lvl9pPr marL="2157984" indent="-173736" algn="l" defTabSz="914400" rtl="0" eaLnBrk="1" latinLnBrk="0" hangingPunct="1">
        <a:lnSpc>
          <a:spcPct val="90000"/>
        </a:lnSpc>
        <a:spcBef>
          <a:spcPts val="600"/>
        </a:spcBef>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7612" y="914400"/>
            <a:ext cx="9982199" cy="1981200"/>
          </a:xfrm>
        </p:spPr>
        <p:txBody>
          <a:bodyPr/>
          <a:lstStyle/>
          <a:p>
            <a:pPr algn="ctr"/>
            <a:r>
              <a:rPr lang="en-US" sz="5400" b="1" smtClean="0">
                <a:latin typeface="Times New Roman" panose="02020603050405020304" pitchFamily="18" charset="0"/>
                <a:cs typeface="Times New Roman" panose="02020603050405020304" pitchFamily="18" charset="0"/>
              </a:rPr>
              <a:t>Chương 4: Xác suất và các quy tắc đếm</a:t>
            </a:r>
            <a:endParaRPr lang="en-US" sz="54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2413" y="3124200"/>
            <a:ext cx="5562599" cy="2895600"/>
          </a:xfrm>
        </p:spPr>
        <p:txBody>
          <a:bodyPr>
            <a:normAutofit fontScale="77500" lnSpcReduction="20000"/>
          </a:bodyPr>
          <a:lstStyle/>
          <a:p>
            <a:pPr>
              <a:lnSpc>
                <a:spcPct val="150000"/>
              </a:lnSpc>
            </a:pPr>
            <a:r>
              <a:rPr lang="en-US" sz="3600" b="1" smtClean="0">
                <a:latin typeface="Times New Roman" panose="02020603050405020304" pitchFamily="18" charset="0"/>
                <a:cs typeface="Times New Roman" panose="02020603050405020304" pitchFamily="18" charset="0"/>
              </a:rPr>
              <a:t>4.1 Không gian mẫu và xác suất</a:t>
            </a:r>
          </a:p>
          <a:p>
            <a:pPr>
              <a:lnSpc>
                <a:spcPct val="150000"/>
              </a:lnSpc>
            </a:pPr>
            <a:r>
              <a:rPr lang="en-US" sz="3600" b="1" smtClean="0">
                <a:latin typeface="Times New Roman" panose="02020603050405020304" pitchFamily="18" charset="0"/>
                <a:cs typeface="Times New Roman" panose="02020603050405020304" pitchFamily="18" charset="0"/>
              </a:rPr>
              <a:t>4.2 Quy tắc cộng xác suất</a:t>
            </a:r>
          </a:p>
          <a:p>
            <a:pPr>
              <a:lnSpc>
                <a:spcPct val="150000"/>
              </a:lnSpc>
            </a:pPr>
            <a:r>
              <a:rPr lang="en-US" sz="3600" b="1" smtClean="0">
                <a:latin typeface="Times New Roman" panose="02020603050405020304" pitchFamily="18" charset="0"/>
                <a:cs typeface="Times New Roman" panose="02020603050405020304" pitchFamily="18" charset="0"/>
              </a:rPr>
              <a:t>4.3 Quy tắc nhân xác suất và xác suất có điều kiện</a:t>
            </a:r>
          </a:p>
          <a:p>
            <a:pPr>
              <a:lnSpc>
                <a:spcPct val="150000"/>
              </a:lnSpc>
            </a:pPr>
            <a:r>
              <a:rPr lang="en-US" sz="3600" b="1" smtClean="0">
                <a:latin typeface="Times New Roman" panose="02020603050405020304" pitchFamily="18" charset="0"/>
                <a:cs typeface="Times New Roman" panose="02020603050405020304" pitchFamily="18" charset="0"/>
              </a:rPr>
              <a:t>4.4 Các quy tắc đếm</a:t>
            </a:r>
          </a:p>
        </p:txBody>
      </p:sp>
      <p:pic>
        <p:nvPicPr>
          <p:cNvPr id="1026" name="Picture 2" descr="151025xucxac01-cdd9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1212" y="3257552"/>
            <a:ext cx="4038599" cy="25241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72666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mtClean="0">
                <a:latin typeface="Times New Roman" panose="02020603050405020304" pitchFamily="18" charset="0"/>
                <a:cs typeface="Times New Roman" panose="02020603050405020304" pitchFamily="18" charset="0"/>
              </a:rPr>
              <a:t>Xác suất thực nghiệm</a:t>
            </a:r>
            <a:endParaRPr lang="en-US" b="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marL="0" indent="0" algn="just">
                  <a:lnSpc>
                    <a:spcPct val="100000"/>
                  </a:lnSpc>
                  <a:buNone/>
                </a:pPr>
                <a:r>
                  <a:rPr lang="en-US" sz="3200" smtClean="0">
                    <a:latin typeface="Times New Roman" panose="02020603050405020304" pitchFamily="18" charset="0"/>
                    <a:cs typeface="Times New Roman" panose="02020603050405020304" pitchFamily="18" charset="0"/>
                  </a:rPr>
                  <a:t>Thực hiện một phép thử </a:t>
                </a:r>
                <a:r>
                  <a:rPr lang="en-US" sz="3200" i="1" smtClean="0">
                    <a:latin typeface="Times New Roman" panose="02020603050405020304" pitchFamily="18" charset="0"/>
                    <a:cs typeface="Times New Roman" panose="02020603050405020304" pitchFamily="18" charset="0"/>
                  </a:rPr>
                  <a:t>n</a:t>
                </a:r>
                <a:r>
                  <a:rPr lang="en-US" sz="3200" smtClean="0">
                    <a:latin typeface="Times New Roman" panose="02020603050405020304" pitchFamily="18" charset="0"/>
                    <a:cs typeface="Times New Roman" panose="02020603050405020304" pitchFamily="18" charset="0"/>
                  </a:rPr>
                  <a:t> lần thấy biến cố </a:t>
                </a:r>
                <a:r>
                  <a:rPr lang="en-US" sz="3200" i="1" smtClean="0">
                    <a:latin typeface="Times New Roman" panose="02020603050405020304" pitchFamily="18" charset="0"/>
                    <a:cs typeface="Times New Roman" panose="02020603050405020304" pitchFamily="18" charset="0"/>
                  </a:rPr>
                  <a:t>E</a:t>
                </a:r>
                <a:r>
                  <a:rPr lang="en-US" sz="3200" smtClean="0">
                    <a:latin typeface="Times New Roman" panose="02020603050405020304" pitchFamily="18" charset="0"/>
                    <a:cs typeface="Times New Roman" panose="02020603050405020304" pitchFamily="18" charset="0"/>
                  </a:rPr>
                  <a:t> xảy ra </a:t>
                </a:r>
                <a:r>
                  <a:rPr lang="en-US" sz="3200" i="1" smtClean="0">
                    <a:latin typeface="Times New Roman" panose="02020603050405020304" pitchFamily="18" charset="0"/>
                    <a:cs typeface="Times New Roman" panose="02020603050405020304" pitchFamily="18" charset="0"/>
                  </a:rPr>
                  <a:t>f</a:t>
                </a:r>
                <a:r>
                  <a:rPr lang="en-US" sz="3200" smtClean="0">
                    <a:latin typeface="Times New Roman" panose="02020603050405020304" pitchFamily="18" charset="0"/>
                    <a:cs typeface="Times New Roman" panose="02020603050405020304" pitchFamily="18" charset="0"/>
                  </a:rPr>
                  <a:t> lần, khi đó:</a:t>
                </a:r>
              </a:p>
              <a:p>
                <a:pPr marL="0" indent="0" algn="just">
                  <a:lnSpc>
                    <a:spcPct val="100000"/>
                  </a:lnSpc>
                  <a:buNone/>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𝑃</m:t>
                      </m:r>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𝐸</m:t>
                          </m:r>
                        </m:e>
                      </m:d>
                      <m:r>
                        <a:rPr lang="en-US" sz="3200" b="0" i="1" smtClean="0">
                          <a:latin typeface="Cambria Math" panose="02040503050406030204" pitchFamily="18" charset="0"/>
                          <a:ea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𝑓</m:t>
                          </m:r>
                        </m:num>
                        <m:den>
                          <m:r>
                            <a:rPr lang="en-US" sz="3200" b="0" i="1" smtClean="0">
                              <a:latin typeface="Cambria Math" panose="02040503050406030204" pitchFamily="18" charset="0"/>
                            </a:rPr>
                            <m:t>𝑛</m:t>
                          </m:r>
                        </m:den>
                      </m:f>
                    </m:oMath>
                  </m:oMathPara>
                </a14:m>
                <a:endParaRPr lang="en-US" sz="3200" smtClean="0">
                  <a:latin typeface="Times New Roman" panose="02020603050405020304" pitchFamily="18" charset="0"/>
                  <a:cs typeface="Times New Roman" panose="02020603050405020304" pitchFamily="18" charset="0"/>
                </a:endParaRPr>
              </a:p>
              <a:p>
                <a:pPr marL="0" indent="0" algn="just">
                  <a:lnSpc>
                    <a:spcPct val="100000"/>
                  </a:lnSpc>
                  <a:buNone/>
                </a:pPr>
                <a:r>
                  <a:rPr lang="en-US" sz="3200" smtClean="0">
                    <a:latin typeface="Times New Roman" panose="02020603050405020304" pitchFamily="18" charset="0"/>
                    <a:cs typeface="Times New Roman" panose="02020603050405020304" pitchFamily="18" charset="0"/>
                  </a:rPr>
                  <a:t>khi </a:t>
                </a:r>
                <a:r>
                  <a:rPr lang="en-US" sz="3200" i="1" smtClean="0">
                    <a:latin typeface="Times New Roman" panose="02020603050405020304" pitchFamily="18" charset="0"/>
                    <a:cs typeface="Times New Roman" panose="02020603050405020304" pitchFamily="18" charset="0"/>
                  </a:rPr>
                  <a:t>n</a:t>
                </a:r>
                <a:r>
                  <a:rPr lang="en-US" sz="3200" smtClean="0">
                    <a:latin typeface="Times New Roman" panose="02020603050405020304" pitchFamily="18" charset="0"/>
                    <a:cs typeface="Times New Roman" panose="02020603050405020304" pitchFamily="18" charset="0"/>
                  </a:rPr>
                  <a:t> đủ lớn.</a:t>
                </a:r>
              </a:p>
              <a:p>
                <a:pPr marL="0" indent="0" algn="just">
                  <a:lnSpc>
                    <a:spcPct val="100000"/>
                  </a:lnSpc>
                  <a:buNone/>
                </a:pPr>
                <a:endParaRPr lang="en-US" sz="3200" smtClean="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651" t="-2035" r="-1587"/>
                </a:stretch>
              </a:blipFill>
            </p:spPr>
            <p:txBody>
              <a:bodyPr/>
              <a:lstStyle/>
              <a:p>
                <a:r>
                  <a:rPr lang="en-US">
                    <a:noFill/>
                  </a:rPr>
                  <a:t> </a:t>
                </a:r>
              </a:p>
            </p:txBody>
          </p:sp>
        </mc:Fallback>
      </mc:AlternateContent>
    </p:spTree>
    <p:extLst>
      <p:ext uri="{BB962C8B-B14F-4D97-AF65-F5344CB8AC3E}">
        <p14:creationId xmlns:p14="http://schemas.microsoft.com/office/powerpoint/2010/main" val="618335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Dạy bằng bảng:</a:t>
            </a:r>
            <a:endParaRPr lang="en-US"/>
          </a:p>
        </p:txBody>
      </p:sp>
      <p:sp>
        <p:nvSpPr>
          <p:cNvPr id="3" name="Content Placeholder 2"/>
          <p:cNvSpPr>
            <a:spLocks noGrp="1"/>
          </p:cNvSpPr>
          <p:nvPr>
            <p:ph idx="1"/>
          </p:nvPr>
        </p:nvSpPr>
        <p:spPr/>
        <p:txBody>
          <a:bodyPr/>
          <a:lstStyle/>
          <a:p>
            <a:r>
              <a:rPr lang="en-US" smtClean="0"/>
              <a:t>Mỗi quy tắc chỉ cần: dấu hiệu và công thức. Sau đó lấy ví dụ phù hợp</a:t>
            </a:r>
            <a:r>
              <a:rPr lang="en-US" smtClean="0"/>
              <a:t>.</a:t>
            </a:r>
          </a:p>
        </p:txBody>
      </p:sp>
    </p:spTree>
    <p:extLst>
      <p:ext uri="{BB962C8B-B14F-4D97-AF65-F5344CB8AC3E}">
        <p14:creationId xmlns:p14="http://schemas.microsoft.com/office/powerpoint/2010/main" val="3068873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914400"/>
          </a:xfrm>
        </p:spPr>
        <p:txBody>
          <a:bodyPr/>
          <a:lstStyle/>
          <a:p>
            <a:r>
              <a:rPr lang="en-US" b="1" smtClean="0">
                <a:latin typeface="Times New Roman" panose="02020603050405020304" pitchFamily="18" charset="0"/>
                <a:cs typeface="Times New Roman" panose="02020603050405020304" pitchFamily="18" charset="0"/>
              </a:rPr>
              <a:t>4.3 Quy tắc cộng xác suất</a:t>
            </a:r>
            <a:endParaRPr lang="en-US" b="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gn="just">
                  <a:lnSpc>
                    <a:spcPct val="150000"/>
                  </a:lnSpc>
                </a:pPr>
                <a:r>
                  <a:rPr lang="en-US" sz="2800" b="1" smtClean="0">
                    <a:latin typeface="Times New Roman" panose="02020603050405020304" pitchFamily="18" charset="0"/>
                    <a:cs typeface="Times New Roman" panose="02020603050405020304" pitchFamily="18" charset="0"/>
                  </a:rPr>
                  <a:t>Phép cộng biến cố: </a:t>
                </a:r>
                <a:r>
                  <a:rPr lang="en-US" sz="2800" smtClean="0">
                    <a:latin typeface="Times New Roman" panose="02020603050405020304" pitchFamily="18" charset="0"/>
                    <a:cs typeface="Times New Roman" panose="02020603050405020304" pitchFamily="18" charset="0"/>
                  </a:rPr>
                  <a:t>Tổng của hai biến cố A và B là một biến cố xảy ra khi có ít nhất một trong hai biến cố A </a:t>
                </a:r>
                <a:r>
                  <a:rPr lang="en-US" sz="2800" u="sng" smtClean="0">
                    <a:latin typeface="Times New Roman" panose="02020603050405020304" pitchFamily="18" charset="0"/>
                    <a:cs typeface="Times New Roman" panose="02020603050405020304" pitchFamily="18" charset="0"/>
                  </a:rPr>
                  <a:t>hoặc</a:t>
                </a:r>
                <a:r>
                  <a:rPr lang="en-US" sz="2800" smtClean="0">
                    <a:latin typeface="Times New Roman" panose="02020603050405020304" pitchFamily="18" charset="0"/>
                    <a:cs typeface="Times New Roman" panose="02020603050405020304" pitchFamily="18" charset="0"/>
                  </a:rPr>
                  <a:t> B xảy ra. Kí hiệu </a:t>
                </a:r>
                <a14:m>
                  <m:oMath xmlns:m="http://schemas.openxmlformats.org/officeDocument/2006/math">
                    <m:r>
                      <a:rPr lang="en-US" sz="2800" b="0" i="1" smtClean="0">
                        <a:latin typeface="Cambria Math" panose="02040503050406030204" pitchFamily="18" charset="0"/>
                      </a:rPr>
                      <m:t>𝐴</m:t>
                    </m:r>
                    <m:r>
                      <a:rPr lang="en-US" sz="2800" b="0" i="1" smtClean="0">
                        <a:latin typeface="Cambria Math" panose="02040503050406030204" pitchFamily="18" charset="0"/>
                      </a:rPr>
                      <m:t>+</m:t>
                    </m:r>
                    <m:r>
                      <a:rPr lang="en-US" sz="2800" b="0" i="1" smtClean="0">
                        <a:latin typeface="Cambria Math" panose="02040503050406030204" pitchFamily="18" charset="0"/>
                      </a:rPr>
                      <m:t>𝐵</m:t>
                    </m:r>
                  </m:oMath>
                </a14:m>
                <a:r>
                  <a:rPr lang="en-US" sz="2800" b="1" smtClean="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hoặc </a:t>
                </a:r>
                <a14:m>
                  <m:oMath xmlns:m="http://schemas.openxmlformats.org/officeDocument/2006/math">
                    <m:r>
                      <a:rPr lang="en-US" sz="2800" b="0" i="1" smtClean="0">
                        <a:latin typeface="Cambria Math" panose="02040503050406030204" pitchFamily="18" charset="0"/>
                      </a:rPr>
                      <m:t>𝐴</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ea typeface="Cambria Math" panose="02040503050406030204" pitchFamily="18" charset="0"/>
                      </a:rPr>
                      <m:t>𝐵</m:t>
                    </m:r>
                    <m:r>
                      <a:rPr lang="en-US" sz="2800" b="0" i="1" smtClean="0">
                        <a:latin typeface="Cambria Math" panose="02040503050406030204" pitchFamily="18" charset="0"/>
                        <a:ea typeface="Cambria Math" panose="02040503050406030204" pitchFamily="18" charset="0"/>
                      </a:rPr>
                      <m:t>.</m:t>
                    </m:r>
                  </m:oMath>
                </a14:m>
                <a:endParaRPr lang="en-US" sz="2800" b="1" smtClean="0">
                  <a:latin typeface="Times New Roman" panose="02020603050405020304" pitchFamily="18" charset="0"/>
                  <a:cs typeface="Times New Roman" panose="02020603050405020304" pitchFamily="18" charset="0"/>
                </a:endParaRPr>
              </a:p>
              <a:p>
                <a:pPr marL="0" indent="0" algn="just">
                  <a:buNone/>
                </a:pPr>
                <a:endParaRPr lang="en-US" sz="2800" smtClean="0">
                  <a:latin typeface="Times New Roman" panose="02020603050405020304" pitchFamily="18" charset="0"/>
                  <a:cs typeface="Times New Roman" panose="02020603050405020304" pitchFamily="18" charset="0"/>
                </a:endParaRPr>
              </a:p>
              <a:p>
                <a:pPr algn="just"/>
                <a:endParaRPr lang="en-US" sz="28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43" r="-1270"/>
                </a:stretch>
              </a:blipFill>
            </p:spPr>
            <p:txBody>
              <a:bodyPr/>
              <a:lstStyle/>
              <a:p>
                <a:r>
                  <a:rPr lang="en-US">
                    <a:noFill/>
                  </a:rPr>
                  <a:t> </a:t>
                </a:r>
              </a:p>
            </p:txBody>
          </p:sp>
        </mc:Fallback>
      </mc:AlternateContent>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54697" y="3962400"/>
            <a:ext cx="4536633" cy="2590800"/>
          </a:xfrm>
          <a:prstGeom prst="rect">
            <a:avLst/>
          </a:prstGeom>
        </p:spPr>
      </p:pic>
    </p:spTree>
    <p:extLst>
      <p:ext uri="{BB962C8B-B14F-4D97-AF65-F5344CB8AC3E}">
        <p14:creationId xmlns:p14="http://schemas.microsoft.com/office/powerpoint/2010/main" val="573907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2414" y="1447800"/>
                <a:ext cx="9601200" cy="4572000"/>
              </a:xfrm>
            </p:spPr>
            <p:txBody>
              <a:bodyPr>
                <a:normAutofit/>
              </a:bodyPr>
              <a:lstStyle/>
              <a:p>
                <a:pPr marL="0" indent="0" algn="just">
                  <a:lnSpc>
                    <a:spcPct val="150000"/>
                  </a:lnSpc>
                  <a:buNone/>
                </a:pPr>
                <a:r>
                  <a:rPr lang="en-US" sz="2800" b="1">
                    <a:latin typeface="Times New Roman" panose="02020603050405020304" pitchFamily="18" charset="0"/>
                    <a:cs typeface="Times New Roman" panose="02020603050405020304" pitchFamily="18" charset="0"/>
                  </a:rPr>
                  <a:t>Phép nhân biến cố: </a:t>
                </a:r>
                <a:r>
                  <a:rPr lang="en-US" sz="2800" smtClean="0">
                    <a:latin typeface="Times New Roman" panose="02020603050405020304" pitchFamily="18" charset="0"/>
                    <a:cs typeface="Times New Roman" panose="02020603050405020304" pitchFamily="18" charset="0"/>
                  </a:rPr>
                  <a:t>Nhân </a:t>
                </a:r>
                <a:r>
                  <a:rPr lang="en-US" sz="2800">
                    <a:latin typeface="Times New Roman" panose="02020603050405020304" pitchFamily="18" charset="0"/>
                    <a:cs typeface="Times New Roman" panose="02020603050405020304" pitchFamily="18" charset="0"/>
                  </a:rPr>
                  <a:t>hai biến cố A và B là một biến cố xảy ra khi </a:t>
                </a:r>
                <a:r>
                  <a:rPr lang="en-US" sz="2800" u="sng">
                    <a:latin typeface="Times New Roman" panose="02020603050405020304" pitchFamily="18" charset="0"/>
                    <a:cs typeface="Times New Roman" panose="02020603050405020304" pitchFamily="18" charset="0"/>
                  </a:rPr>
                  <a:t>đồng thời xảy ra</a:t>
                </a:r>
                <a:r>
                  <a:rPr lang="en-US" sz="2800">
                    <a:latin typeface="Times New Roman" panose="02020603050405020304" pitchFamily="18" charset="0"/>
                    <a:cs typeface="Times New Roman" panose="02020603050405020304" pitchFamily="18" charset="0"/>
                  </a:rPr>
                  <a:t> cả A </a:t>
                </a:r>
                <a:r>
                  <a:rPr lang="en-US" sz="2800" u="sng">
                    <a:latin typeface="Times New Roman" panose="02020603050405020304" pitchFamily="18" charset="0"/>
                    <a:cs typeface="Times New Roman" panose="02020603050405020304" pitchFamily="18" charset="0"/>
                  </a:rPr>
                  <a:t>và</a:t>
                </a:r>
                <a:r>
                  <a:rPr lang="en-US" sz="2800">
                    <a:latin typeface="Times New Roman" panose="02020603050405020304" pitchFamily="18" charset="0"/>
                    <a:cs typeface="Times New Roman" panose="02020603050405020304" pitchFamily="18" charset="0"/>
                  </a:rPr>
                  <a:t> B. Kí hiệu </a:t>
                </a:r>
                <a14:m>
                  <m:oMath xmlns:m="http://schemas.openxmlformats.org/officeDocument/2006/math">
                    <m:r>
                      <a:rPr lang="en-US" sz="2800" i="1">
                        <a:latin typeface="Cambria Math" panose="02040503050406030204" pitchFamily="18" charset="0"/>
                        <a:cs typeface="Times New Roman" panose="02020603050405020304" pitchFamily="18" charset="0"/>
                      </a:rPr>
                      <m:t>𝐴𝐵</m:t>
                    </m:r>
                  </m:oMath>
                </a14:m>
                <a:r>
                  <a:rPr lang="en-US" sz="2800">
                    <a:latin typeface="Times New Roman" panose="02020603050405020304" pitchFamily="18" charset="0"/>
                    <a:cs typeface="Times New Roman" panose="02020603050405020304" pitchFamily="18" charset="0"/>
                  </a:rPr>
                  <a:t> hoặc </a:t>
                </a:r>
                <a14:m>
                  <m:oMath xmlns:m="http://schemas.openxmlformats.org/officeDocument/2006/math">
                    <m:r>
                      <a:rPr lang="en-US" sz="2800" i="1">
                        <a:latin typeface="Cambria Math" panose="02040503050406030204" pitchFamily="18" charset="0"/>
                        <a:cs typeface="Times New Roman" panose="02020603050405020304" pitchFamily="18" charset="0"/>
                      </a:rPr>
                      <m:t>𝐴</m:t>
                    </m:r>
                    <m:r>
                      <a:rPr lang="en-US" sz="2800" i="1">
                        <a:latin typeface="Cambria Math" panose="02040503050406030204" pitchFamily="18" charset="0"/>
                        <a:ea typeface="Cambria Math" panose="02040503050406030204" pitchFamily="18" charset="0"/>
                        <a:cs typeface="Times New Roman" panose="02020603050405020304" pitchFamily="18" charset="0"/>
                      </a:rPr>
                      <m:t>∩</m:t>
                    </m:r>
                    <m:r>
                      <a:rPr lang="en-US" sz="2800" i="1">
                        <a:latin typeface="Cambria Math" panose="02040503050406030204" pitchFamily="18" charset="0"/>
                        <a:ea typeface="Cambria Math" panose="02040503050406030204" pitchFamily="18" charset="0"/>
                        <a:cs typeface="Times New Roman" panose="02020603050405020304" pitchFamily="18" charset="0"/>
                      </a:rPr>
                      <m:t>𝐵</m:t>
                    </m:r>
                  </m:oMath>
                </a14:m>
                <a:r>
                  <a:rPr lang="en-US" sz="2800" smtClean="0">
                    <a:latin typeface="Times New Roman" panose="02020603050405020304" pitchFamily="18" charset="0"/>
                    <a:cs typeface="Times New Roman" panose="02020603050405020304" pitchFamily="18" charset="0"/>
                  </a:rPr>
                  <a:t>.</a:t>
                </a:r>
              </a:p>
              <a:p>
                <a:pPr marL="0" indent="0" algn="just">
                  <a:buNone/>
                </a:pPr>
                <a:endParaRPr lang="en-US" sz="2800" smtClean="0"/>
              </a:p>
              <a:p>
                <a:pPr marL="0" indent="0" algn="just">
                  <a:buNone/>
                </a:pPr>
                <a:endParaRPr lang="en-US" sz="280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2414" y="1447800"/>
                <a:ext cx="9601200" cy="4572000"/>
              </a:xfrm>
              <a:blipFill rotWithShape="0">
                <a:blip r:embed="rId2"/>
                <a:stretch>
                  <a:fillRect l="-1333" r="-1270"/>
                </a:stretch>
              </a:blipFill>
            </p:spPr>
            <p:txBody>
              <a:bodyPr/>
              <a:lstStyle/>
              <a:p>
                <a:r>
                  <a:rPr lang="en-US">
                    <a:noFill/>
                  </a:rPr>
                  <a:t> </a:t>
                </a:r>
              </a:p>
            </p:txBody>
          </p:sp>
        </mc:Fallback>
      </mc:AlternateContent>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58407" y="3200400"/>
            <a:ext cx="5129214" cy="2729083"/>
          </a:xfrm>
          <a:prstGeom prst="rect">
            <a:avLst/>
          </a:prstGeom>
        </p:spPr>
      </p:pic>
    </p:spTree>
    <p:extLst>
      <p:ext uri="{BB962C8B-B14F-4D97-AF65-F5344CB8AC3E}">
        <p14:creationId xmlns:p14="http://schemas.microsoft.com/office/powerpoint/2010/main" val="3547453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6212" y="1524000"/>
            <a:ext cx="9601200" cy="4495800"/>
          </a:xfrm>
        </p:spPr>
        <p:txBody>
          <a:bodyPr>
            <a:normAutofit/>
          </a:bodyPr>
          <a:lstStyle/>
          <a:p>
            <a:pPr marL="0" indent="0" algn="just">
              <a:lnSpc>
                <a:spcPct val="150000"/>
              </a:lnSpc>
              <a:buNone/>
            </a:pPr>
            <a:r>
              <a:rPr lang="en-US" sz="2800">
                <a:latin typeface="Times New Roman" panose="02020603050405020304" pitchFamily="18" charset="0"/>
                <a:cs typeface="Times New Roman" panose="02020603050405020304" pitchFamily="18" charset="0"/>
              </a:rPr>
              <a:t>Hai biến cố A và B được gọi là </a:t>
            </a:r>
            <a:r>
              <a:rPr lang="en-US" sz="2800" b="1">
                <a:latin typeface="Times New Roman" panose="02020603050405020304" pitchFamily="18" charset="0"/>
                <a:cs typeface="Times New Roman" panose="02020603050405020304" pitchFamily="18" charset="0"/>
              </a:rPr>
              <a:t>xung khắc nhau </a:t>
            </a:r>
            <a:r>
              <a:rPr lang="en-US" sz="2800">
                <a:latin typeface="Times New Roman" panose="02020603050405020304" pitchFamily="18" charset="0"/>
                <a:cs typeface="Times New Roman" panose="02020603050405020304" pitchFamily="18" charset="0"/>
              </a:rPr>
              <a:t>nếu A và B không đồng thời xảy ra trong một phép thử</a:t>
            </a:r>
            <a:r>
              <a:rPr lang="en-US" sz="2800" smtClean="0">
                <a:latin typeface="Times New Roman" panose="02020603050405020304" pitchFamily="18" charset="0"/>
                <a:cs typeface="Times New Roman" panose="02020603050405020304" pitchFamily="18" charset="0"/>
              </a:rPr>
              <a:t>.</a:t>
            </a:r>
          </a:p>
          <a:p>
            <a:pPr marL="0" indent="0" algn="just">
              <a:lnSpc>
                <a:spcPct val="150000"/>
              </a:lnSpc>
              <a:buNone/>
            </a:pPr>
            <a:endParaRPr lang="en-US" sz="2800">
              <a:latin typeface="Times New Roman" panose="02020603050405020304" pitchFamily="18" charset="0"/>
              <a:cs typeface="Times New Roman" panose="02020603050405020304" pitchFamily="18" charset="0"/>
            </a:endParaRPr>
          </a:p>
          <a:p>
            <a:pPr marL="0" indent="0" algn="just">
              <a:lnSpc>
                <a:spcPct val="150000"/>
              </a:lnSpc>
              <a:buNone/>
            </a:pPr>
            <a:endParaRPr lang="en-US" sz="2800">
              <a:latin typeface="Times New Roman" panose="02020603050405020304" pitchFamily="18" charset="0"/>
              <a:cs typeface="Times New Roman" panose="02020603050405020304" pitchFamily="18" charset="0"/>
            </a:endParaRPr>
          </a:p>
          <a:p>
            <a:pPr marL="0" indent="0" algn="just">
              <a:lnSpc>
                <a:spcPct val="150000"/>
              </a:lnSpc>
              <a:buNone/>
            </a:pPr>
            <a:endParaRPr lang="en-US" sz="280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6012" y="3352800"/>
            <a:ext cx="5446403" cy="2282078"/>
          </a:xfrm>
          <a:prstGeom prst="rect">
            <a:avLst/>
          </a:prstGeom>
        </p:spPr>
      </p:pic>
    </p:spTree>
    <p:extLst>
      <p:ext uri="{BB962C8B-B14F-4D97-AF65-F5344CB8AC3E}">
        <p14:creationId xmlns:p14="http://schemas.microsoft.com/office/powerpoint/2010/main" val="3566899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smtClean="0">
                <a:latin typeface="Times New Roman" panose="02020603050405020304" pitchFamily="18" charset="0"/>
                <a:cs typeface="Times New Roman" panose="02020603050405020304" pitchFamily="18" charset="0"/>
              </a:rPr>
              <a:t>Quy tắc cộng xác suất</a:t>
            </a:r>
            <a:endParaRPr lang="en-US" sz="3600" b="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nSpc>
                    <a:spcPct val="150000"/>
                  </a:lnSpc>
                </a:pPr>
                <a:r>
                  <a:rPr lang="en-US" sz="2800" smtClean="0">
                    <a:latin typeface="Times New Roman" panose="02020603050405020304" pitchFamily="18" charset="0"/>
                    <a:cs typeface="Times New Roman" panose="02020603050405020304" pitchFamily="18" charset="0"/>
                  </a:rPr>
                  <a:t>Với hai biến cố </a:t>
                </a:r>
                <a14:m>
                  <m:oMath xmlns:m="http://schemas.openxmlformats.org/officeDocument/2006/math">
                    <m:r>
                      <a:rPr lang="en-US" sz="2800" b="0" i="1" smtClean="0">
                        <a:latin typeface="Cambria Math" panose="02040503050406030204" pitchFamily="18" charset="0"/>
                      </a:rPr>
                      <m:t>𝐴</m:t>
                    </m:r>
                  </m:oMath>
                </a14:m>
                <a:r>
                  <a:rPr lang="en-US" sz="2800" smtClean="0">
                    <a:latin typeface="Times New Roman" panose="02020603050405020304" pitchFamily="18" charset="0"/>
                    <a:cs typeface="Times New Roman" panose="02020603050405020304" pitchFamily="18" charset="0"/>
                  </a:rPr>
                  <a:t> và </a:t>
                </a:r>
                <a14:m>
                  <m:oMath xmlns:m="http://schemas.openxmlformats.org/officeDocument/2006/math">
                    <m:r>
                      <a:rPr lang="en-US" sz="2800" b="0" i="1" smtClean="0">
                        <a:latin typeface="Cambria Math" panose="02040503050406030204" pitchFamily="18" charset="0"/>
                      </a:rPr>
                      <m:t>𝐵</m:t>
                    </m:r>
                  </m:oMath>
                </a14:m>
                <a:r>
                  <a:rPr lang="en-US" sz="2800" smtClean="0">
                    <a:latin typeface="Times New Roman" panose="02020603050405020304" pitchFamily="18" charset="0"/>
                    <a:cs typeface="Times New Roman" panose="02020603050405020304" pitchFamily="18" charset="0"/>
                  </a:rPr>
                  <a:t> </a:t>
                </a:r>
                <a:r>
                  <a:rPr lang="en-US" sz="2800" b="1" smtClean="0">
                    <a:latin typeface="Times New Roman" panose="02020603050405020304" pitchFamily="18" charset="0"/>
                    <a:cs typeface="Times New Roman" panose="02020603050405020304" pitchFamily="18" charset="0"/>
                  </a:rPr>
                  <a:t>xung khắc</a:t>
                </a:r>
                <a:r>
                  <a:rPr lang="en-US" sz="2800" smtClean="0">
                    <a:latin typeface="Times New Roman" panose="02020603050405020304" pitchFamily="18" charset="0"/>
                    <a:cs typeface="Times New Roman" panose="02020603050405020304" pitchFamily="18" charset="0"/>
                  </a:rPr>
                  <a:t> nhau, ta có:</a:t>
                </a:r>
              </a:p>
              <a:p>
                <a:pPr marL="0" indent="0">
                  <a:lnSpc>
                    <a:spcPct val="150000"/>
                  </a:lnSpc>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𝐴</m:t>
                          </m:r>
                          <m:r>
                            <a:rPr lang="en-US" sz="2800" b="0" i="1" smtClean="0">
                              <a:latin typeface="Cambria Math" panose="02040503050406030204" pitchFamily="18" charset="0"/>
                            </a:rPr>
                            <m:t>+</m:t>
                          </m:r>
                          <m:r>
                            <a:rPr lang="en-US" sz="2800" b="0" i="1" smtClean="0">
                              <a:latin typeface="Cambria Math" panose="02040503050406030204" pitchFamily="18" charset="0"/>
                            </a:rPr>
                            <m:t>𝐵</m:t>
                          </m:r>
                        </m:e>
                      </m:d>
                      <m:r>
                        <a:rPr lang="en-US" sz="2800" b="0" i="1" smtClean="0">
                          <a:latin typeface="Cambria Math" panose="02040503050406030204" pitchFamily="18" charset="0"/>
                        </a:rPr>
                        <m:t>=</m:t>
                      </m:r>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𝐴</m:t>
                          </m:r>
                        </m:e>
                      </m:d>
                      <m:r>
                        <a:rPr lang="en-US" sz="2800" b="0" i="1" smtClean="0">
                          <a:latin typeface="Cambria Math" panose="02040503050406030204" pitchFamily="18" charset="0"/>
                        </a:rPr>
                        <m:t>+</m:t>
                      </m:r>
                      <m:r>
                        <a:rPr lang="en-US" sz="2800" b="0" i="1" smtClean="0">
                          <a:latin typeface="Cambria Math" panose="02040503050406030204" pitchFamily="18" charset="0"/>
                        </a:rPr>
                        <m:t>𝑃</m:t>
                      </m:r>
                      <m:r>
                        <a:rPr lang="en-US" sz="2800" b="0" i="1" smtClean="0">
                          <a:latin typeface="Cambria Math" panose="02040503050406030204" pitchFamily="18" charset="0"/>
                        </a:rPr>
                        <m:t>(</m:t>
                      </m:r>
                      <m:r>
                        <a:rPr lang="en-US" sz="2800" b="0" i="1" smtClean="0">
                          <a:latin typeface="Cambria Math" panose="02040503050406030204" pitchFamily="18" charset="0"/>
                        </a:rPr>
                        <m:t>𝐵</m:t>
                      </m:r>
                      <m:r>
                        <a:rPr lang="en-US" sz="2800" b="0" i="1" smtClean="0">
                          <a:latin typeface="Cambria Math" panose="02040503050406030204" pitchFamily="18" charset="0"/>
                        </a:rPr>
                        <m:t>)</m:t>
                      </m:r>
                    </m:oMath>
                  </m:oMathPara>
                </a14:m>
                <a:endParaRPr lang="en-US" sz="2800" smtClean="0">
                  <a:latin typeface="Times New Roman" panose="02020603050405020304" pitchFamily="18" charset="0"/>
                  <a:cs typeface="Times New Roman" panose="02020603050405020304" pitchFamily="18" charset="0"/>
                </a:endParaRPr>
              </a:p>
              <a:p>
                <a:pPr>
                  <a:lnSpc>
                    <a:spcPct val="150000"/>
                  </a:lnSpc>
                </a:pPr>
                <a:r>
                  <a:rPr lang="en-US" sz="2800" smtClean="0">
                    <a:latin typeface="Times New Roman" panose="02020603050405020304" pitchFamily="18" charset="0"/>
                    <a:cs typeface="Times New Roman" panose="02020603050405020304" pitchFamily="18" charset="0"/>
                  </a:rPr>
                  <a:t>Với </a:t>
                </a:r>
                <a:r>
                  <a:rPr lang="en-US" sz="2800">
                    <a:latin typeface="Times New Roman" panose="02020603050405020304" pitchFamily="18" charset="0"/>
                    <a:cs typeface="Times New Roman" panose="02020603050405020304" pitchFamily="18" charset="0"/>
                  </a:rPr>
                  <a:t>hai biến cố </a:t>
                </a:r>
                <a14:m>
                  <m:oMath xmlns:m="http://schemas.openxmlformats.org/officeDocument/2006/math">
                    <m:r>
                      <a:rPr lang="en-US" sz="2800" i="1">
                        <a:latin typeface="Cambria Math" panose="02040503050406030204" pitchFamily="18" charset="0"/>
                      </a:rPr>
                      <m:t>𝐴</m:t>
                    </m:r>
                  </m:oMath>
                </a14:m>
                <a:r>
                  <a:rPr lang="en-US" sz="2800">
                    <a:latin typeface="Times New Roman" panose="02020603050405020304" pitchFamily="18" charset="0"/>
                    <a:cs typeface="Times New Roman" panose="02020603050405020304" pitchFamily="18" charset="0"/>
                  </a:rPr>
                  <a:t> và </a:t>
                </a:r>
                <a14:m>
                  <m:oMath xmlns:m="http://schemas.openxmlformats.org/officeDocument/2006/math">
                    <m:r>
                      <a:rPr lang="en-US" sz="2800" i="1">
                        <a:latin typeface="Cambria Math" panose="02040503050406030204" pitchFamily="18" charset="0"/>
                      </a:rPr>
                      <m:t>𝐵</m:t>
                    </m:r>
                  </m:oMath>
                </a14:m>
                <a:r>
                  <a:rPr lang="en-US" sz="2800" smtClean="0">
                    <a:latin typeface="Times New Roman" panose="02020603050405020304" pitchFamily="18" charset="0"/>
                    <a:cs typeface="Times New Roman" panose="02020603050405020304" pitchFamily="18" charset="0"/>
                  </a:rPr>
                  <a:t> </a:t>
                </a:r>
                <a:r>
                  <a:rPr lang="en-US" sz="2800" b="1" smtClean="0">
                    <a:latin typeface="Times New Roman" panose="02020603050405020304" pitchFamily="18" charset="0"/>
                    <a:cs typeface="Times New Roman" panose="02020603050405020304" pitchFamily="18" charset="0"/>
                  </a:rPr>
                  <a:t>bất kỳ</a:t>
                </a:r>
                <a:r>
                  <a:rPr lang="en-US" sz="2800" smtClean="0">
                    <a:latin typeface="Times New Roman" panose="02020603050405020304" pitchFamily="18" charset="0"/>
                    <a:cs typeface="Times New Roman" panose="02020603050405020304" pitchFamily="18" charset="0"/>
                  </a:rPr>
                  <a:t>, ta có:</a:t>
                </a:r>
              </a:p>
              <a:p>
                <a:pPr marL="0" indent="0">
                  <a:lnSpc>
                    <a:spcPct val="150000"/>
                  </a:lnSpc>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𝐴</m:t>
                          </m:r>
                          <m:r>
                            <a:rPr lang="en-US" sz="2800" b="0" i="1" smtClean="0">
                              <a:latin typeface="Cambria Math" panose="02040503050406030204" pitchFamily="18" charset="0"/>
                            </a:rPr>
                            <m:t>+</m:t>
                          </m:r>
                          <m:r>
                            <a:rPr lang="en-US" sz="2800" b="0" i="1" smtClean="0">
                              <a:latin typeface="Cambria Math" panose="02040503050406030204" pitchFamily="18" charset="0"/>
                            </a:rPr>
                            <m:t>𝐵</m:t>
                          </m:r>
                        </m:e>
                      </m:d>
                      <m:r>
                        <a:rPr lang="en-US" sz="2800" b="0" i="1" smtClean="0">
                          <a:latin typeface="Cambria Math" panose="02040503050406030204" pitchFamily="18" charset="0"/>
                        </a:rPr>
                        <m:t>=</m:t>
                      </m:r>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𝐴</m:t>
                          </m:r>
                        </m:e>
                      </m:d>
                      <m:r>
                        <a:rPr lang="en-US" sz="2800" b="0" i="1" smtClean="0">
                          <a:latin typeface="Cambria Math" panose="02040503050406030204" pitchFamily="18" charset="0"/>
                        </a:rPr>
                        <m:t>+</m:t>
                      </m:r>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𝐵</m:t>
                          </m:r>
                        </m:e>
                      </m:d>
                      <m:r>
                        <a:rPr lang="en-US" sz="2800" b="0" i="1" smtClean="0">
                          <a:latin typeface="Cambria Math" panose="02040503050406030204" pitchFamily="18" charset="0"/>
                        </a:rPr>
                        <m:t>−</m:t>
                      </m:r>
                      <m:r>
                        <a:rPr lang="en-US" sz="2800" b="0" i="1" smtClean="0">
                          <a:latin typeface="Cambria Math" panose="02040503050406030204" pitchFamily="18" charset="0"/>
                        </a:rPr>
                        <m:t>𝑃</m:t>
                      </m:r>
                      <m:r>
                        <a:rPr lang="en-US" sz="2800" b="0" i="1" smtClean="0">
                          <a:latin typeface="Cambria Math" panose="02040503050406030204" pitchFamily="18" charset="0"/>
                        </a:rPr>
                        <m:t>(</m:t>
                      </m:r>
                      <m:r>
                        <a:rPr lang="en-US" sz="2800" b="0" i="1" smtClean="0">
                          <a:latin typeface="Cambria Math" panose="02040503050406030204" pitchFamily="18" charset="0"/>
                        </a:rPr>
                        <m:t>𝐴𝐵</m:t>
                      </m:r>
                      <m:r>
                        <a:rPr lang="en-US" sz="2800" b="0" i="1" smtClean="0">
                          <a:latin typeface="Cambria Math" panose="02040503050406030204" pitchFamily="18" charset="0"/>
                        </a:rPr>
                        <m:t>)</m:t>
                      </m:r>
                    </m:oMath>
                  </m:oMathPara>
                </a14:m>
                <a:endParaRPr lang="en-US" sz="28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43"/>
                </a:stretch>
              </a:blipFill>
            </p:spPr>
            <p:txBody>
              <a:bodyPr/>
              <a:lstStyle/>
              <a:p>
                <a:r>
                  <a:rPr lang="en-US">
                    <a:noFill/>
                  </a:rPr>
                  <a:t> </a:t>
                </a:r>
              </a:p>
            </p:txBody>
          </p:sp>
        </mc:Fallback>
      </mc:AlternateContent>
    </p:spTree>
    <p:extLst>
      <p:ext uri="{BB962C8B-B14F-4D97-AF65-F5344CB8AC3E}">
        <p14:creationId xmlns:p14="http://schemas.microsoft.com/office/powerpoint/2010/main" val="2332560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4" y="990600"/>
            <a:ext cx="9601200" cy="5029200"/>
          </a:xfrm>
        </p:spPr>
        <p:txBody>
          <a:bodyPr>
            <a:normAutofit/>
          </a:bodyPr>
          <a:lstStyle/>
          <a:p>
            <a:pPr marL="0" indent="0" algn="just">
              <a:lnSpc>
                <a:spcPct val="150000"/>
              </a:lnSpc>
              <a:buNone/>
            </a:pPr>
            <a:r>
              <a:rPr lang="en-US" sz="2800" smtClean="0">
                <a:solidFill>
                  <a:srgbClr val="FF0000"/>
                </a:solidFill>
                <a:latin typeface="Times New Roman" panose="02020603050405020304" pitchFamily="18" charset="0"/>
                <a:cs typeface="Times New Roman" panose="02020603050405020304" pitchFamily="18" charset="0"/>
              </a:rPr>
              <a:t>Ví dụ: </a:t>
            </a:r>
            <a:r>
              <a:rPr lang="en-US" sz="2800" smtClean="0">
                <a:latin typeface="Times New Roman" panose="02020603050405020304" pitchFamily="18" charset="0"/>
                <a:cs typeface="Times New Roman" panose="02020603050405020304" pitchFamily="18" charset="0"/>
              </a:rPr>
              <a:t>Xác suất mà một người sở hữu một chiếc xe là 0.8, xác suất một người sở hữu một chiếc thuyền là 0.3, xác suất để một người sở hữu cả xe và thuyền là 0.12. Tìm xác suất mà một người sở hữu một chiếc xe hoặc một chiếc thuyền?</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8168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24664460"/>
              </p:ext>
            </p:extLst>
          </p:nvPr>
        </p:nvGraphicFramePr>
        <p:xfrm>
          <a:off x="1522412" y="1701105"/>
          <a:ext cx="9448798" cy="3045225"/>
        </p:xfrm>
        <a:graphic>
          <a:graphicData uri="http://schemas.openxmlformats.org/drawingml/2006/table">
            <a:tbl>
              <a:tblPr firstRow="1" firstCol="1" bandRow="1">
                <a:tableStyleId>{5C22544A-7EE6-4342-B048-85BDC9FD1C3A}</a:tableStyleId>
              </a:tblPr>
              <a:tblGrid>
                <a:gridCol w="2361694"/>
                <a:gridCol w="2361694"/>
                <a:gridCol w="2362705"/>
                <a:gridCol w="2362705"/>
              </a:tblGrid>
              <a:tr h="317925">
                <a:tc>
                  <a:txBody>
                    <a:bodyPr/>
                    <a:lstStyle/>
                    <a:p>
                      <a:pPr algn="ctr">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 </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algn="ctr">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Trình độ học vấn</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r>
              <a:tr h="1334023">
                <a:tc>
                  <a:txBody>
                    <a:bodyPr/>
                    <a:lstStyle/>
                    <a:p>
                      <a:pPr algn="l">
                        <a:lnSpc>
                          <a:spcPct val="107000"/>
                        </a:lnSpc>
                        <a:spcAft>
                          <a:spcPts val="0"/>
                        </a:spcAft>
                      </a:pPr>
                      <a:endParaRPr lang="en-US" sz="2400" smtClean="0">
                        <a:solidFill>
                          <a:schemeClr val="tx1"/>
                        </a:solidFill>
                        <a:effectLst/>
                        <a:latin typeface="Times New Roman" panose="02020603050405020304" pitchFamily="18" charset="0"/>
                        <a:cs typeface="Times New Roman" panose="02020603050405020304" pitchFamily="18" charset="0"/>
                      </a:endParaRPr>
                    </a:p>
                    <a:p>
                      <a:pPr algn="l">
                        <a:lnSpc>
                          <a:spcPct val="107000"/>
                        </a:lnSpc>
                        <a:spcAft>
                          <a:spcPts val="0"/>
                        </a:spcAft>
                      </a:pPr>
                      <a:r>
                        <a:rPr lang="en-US" sz="2400" smtClean="0">
                          <a:solidFill>
                            <a:schemeClr val="tx1"/>
                          </a:solidFill>
                          <a:effectLst/>
                          <a:latin typeface="Times New Roman" panose="02020603050405020304" pitchFamily="18" charset="0"/>
                          <a:cs typeface="Times New Roman" panose="02020603050405020304" pitchFamily="18" charset="0"/>
                        </a:rPr>
                        <a:t>Thói </a:t>
                      </a:r>
                      <a:r>
                        <a:rPr lang="en-US" sz="2400">
                          <a:solidFill>
                            <a:schemeClr val="tx1"/>
                          </a:solidFill>
                          <a:effectLst/>
                          <a:latin typeface="Times New Roman" panose="02020603050405020304" pitchFamily="18" charset="0"/>
                          <a:cs typeface="Times New Roman" panose="02020603050405020304" pitchFamily="18" charset="0"/>
                        </a:rPr>
                        <a:t>quen</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Không tốt nghiệp trung học</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Tốt nghiệp trung học</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Tốt nghiệp đại học</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525141">
                <a:tc>
                  <a:txBody>
                    <a:bodyPr/>
                    <a:lstStyle/>
                    <a:p>
                      <a:pPr algn="l">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Hút thuốc</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6</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14</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19</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794710">
                <a:tc>
                  <a:txBody>
                    <a:bodyPr/>
                    <a:lstStyle/>
                    <a:p>
                      <a:pPr algn="l">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Không hút thuốc</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18</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7</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ct val="107000"/>
                        </a:lnSpc>
                        <a:spcAft>
                          <a:spcPts val="0"/>
                        </a:spcAft>
                      </a:pPr>
                      <a:r>
                        <a:rPr lang="en-US" sz="2400">
                          <a:solidFill>
                            <a:schemeClr val="tx1"/>
                          </a:solidFill>
                          <a:effectLst/>
                          <a:latin typeface="Times New Roman" panose="02020603050405020304" pitchFamily="18" charset="0"/>
                          <a:cs typeface="Times New Roman" panose="02020603050405020304" pitchFamily="18" charset="0"/>
                        </a:rPr>
                        <a:t>25</a:t>
                      </a:r>
                      <a:endParaRPr lang="en-US" sz="200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5" name="Rectangle 1"/>
          <p:cNvSpPr>
            <a:spLocks noChangeArrowheads="1"/>
          </p:cNvSpPr>
          <p:nvPr/>
        </p:nvSpPr>
        <p:spPr bwMode="auto">
          <a:xfrm>
            <a:off x="1293812" y="671155"/>
            <a:ext cx="10134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en-US" sz="28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Dữ liệu về</a:t>
            </a:r>
            <a:r>
              <a:rPr kumimoji="0" lang="en-US" sz="2800" b="0" i="0" u="none" strike="noStrike" cap="none" normalizeH="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một cuộc khảo sát nhân viên trong một nhà máy</a:t>
            </a:r>
            <a:r>
              <a:rPr kumimoji="0" lang="en-US" sz="28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được cho trong bảng sau:</a:t>
            </a:r>
          </a:p>
        </p:txBody>
      </p:sp>
      <p:sp>
        <p:nvSpPr>
          <p:cNvPr id="3" name="TextBox 2"/>
          <p:cNvSpPr txBox="1"/>
          <p:nvPr/>
        </p:nvSpPr>
        <p:spPr>
          <a:xfrm>
            <a:off x="1293812" y="4876800"/>
            <a:ext cx="10109831" cy="1384995"/>
          </a:xfrm>
          <a:prstGeom prst="rect">
            <a:avLst/>
          </a:prstGeom>
          <a:noFill/>
          <a:ln>
            <a:solidFill>
              <a:schemeClr val="bg2"/>
            </a:solidFill>
          </a:ln>
        </p:spPr>
        <p:txBody>
          <a:bodyPr wrap="square" rtlCol="0" anchor="ctr" anchorCtr="1">
            <a:spAutoFit/>
          </a:bodyPr>
          <a:lstStyle/>
          <a:p>
            <a:r>
              <a:rPr lang="en-US" sz="2800" smtClean="0">
                <a:latin typeface="Times New Roman" panose="02020603050405020304" pitchFamily="18" charset="0"/>
                <a:cs typeface="Times New Roman" panose="02020603050405020304" pitchFamily="18" charset="0"/>
              </a:rPr>
              <a:t>Chọn ngẫu nhiên 1 nhân viên của nhà máy. Tính xác suất để:</a:t>
            </a:r>
          </a:p>
          <a:p>
            <a:pPr marL="342900" indent="-342900">
              <a:buAutoNum type="alphaLcPeriod"/>
            </a:pPr>
            <a:r>
              <a:rPr lang="en-US" sz="2800" smtClean="0">
                <a:latin typeface="Times New Roman" panose="02020603050405020304" pitchFamily="18" charset="0"/>
                <a:cs typeface="Times New Roman" panose="02020603050405020304" pitchFamily="18" charset="0"/>
              </a:rPr>
              <a:t>Chọn được nhân viên không hút thuốc.</a:t>
            </a:r>
          </a:p>
          <a:p>
            <a:pPr marL="342900" indent="-342900">
              <a:buAutoNum type="alphaLcPeriod"/>
            </a:pPr>
            <a:r>
              <a:rPr lang="en-US" sz="2800" smtClean="0">
                <a:latin typeface="Times New Roman" panose="02020603050405020304" pitchFamily="18" charset="0"/>
                <a:cs typeface="Times New Roman" panose="02020603050405020304" pitchFamily="18" charset="0"/>
              </a:rPr>
              <a:t>Chọn được nhân viên hút thuốc hoặc không tốt nghiệp trung học.</a:t>
            </a:r>
            <a:endParaRPr lang="en-US"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25692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par>
                                <p:cTn id="18" presetID="22" presetClass="entr" presetSubtype="4" fill="hold"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down)">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mtClean="0">
                <a:latin typeface="Times New Roman" panose="02020603050405020304" pitchFamily="18" charset="0"/>
                <a:cs typeface="Times New Roman" panose="02020603050405020304" pitchFamily="18" charset="0"/>
              </a:rPr>
              <a:t>4.4 Quy tắc nhân và xác suất có điều kiện</a:t>
            </a:r>
            <a:endParaRPr lang="en-US" sz="3600" b="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gn="just"/>
                <a:r>
                  <a:rPr lang="en-US" sz="2800" smtClean="0">
                    <a:latin typeface="Times New Roman" panose="02020603050405020304" pitchFamily="18" charset="0"/>
                    <a:cs typeface="Times New Roman" panose="02020603050405020304" pitchFamily="18" charset="0"/>
                  </a:rPr>
                  <a:t>Hai biến cố A và B được gọi là </a:t>
                </a:r>
                <a:r>
                  <a:rPr lang="en-US" sz="2800" b="1" smtClean="0">
                    <a:latin typeface="Times New Roman" panose="02020603050405020304" pitchFamily="18" charset="0"/>
                    <a:cs typeface="Times New Roman" panose="02020603050405020304" pitchFamily="18" charset="0"/>
                  </a:rPr>
                  <a:t>độc lập</a:t>
                </a:r>
                <a:r>
                  <a:rPr lang="en-US" sz="2800" smtClean="0">
                    <a:latin typeface="Times New Roman" panose="02020603050405020304" pitchFamily="18" charset="0"/>
                    <a:cs typeface="Times New Roman" panose="02020603050405020304" pitchFamily="18" charset="0"/>
                  </a:rPr>
                  <a:t> nhau nếu sự xảy ra hay không xảy ra của biến cố này không làm thay đổi xác suất của biến cố kia.</a:t>
                </a:r>
              </a:p>
              <a:p>
                <a:pPr algn="just"/>
                <a:r>
                  <a:rPr lang="en-US" sz="2800" smtClean="0">
                    <a:latin typeface="Times New Roman" panose="02020603050405020304" pitchFamily="18" charset="0"/>
                    <a:cs typeface="Times New Roman" panose="02020603050405020304" pitchFamily="18" charset="0"/>
                  </a:rPr>
                  <a:t>Các biến cố </a:t>
                </a:r>
                <a14:m>
                  <m:oMath xmlns:m="http://schemas.openxmlformats.org/officeDocument/2006/math">
                    <m:sSub>
                      <m:sSubPr>
                        <m:ctrlPr>
                          <a:rPr lang="en-US" sz="2800" i="1" smtClean="0">
                            <a:latin typeface="Cambria Math" panose="02040503050406030204" pitchFamily="18" charset="0"/>
                          </a:rPr>
                        </m:ctrlPr>
                      </m:sSubPr>
                      <m:e>
                        <m:r>
                          <a:rPr lang="en-US" sz="2800" b="0" i="1" smtClean="0">
                            <a:latin typeface="Cambria Math" panose="02040503050406030204" pitchFamily="18" charset="0"/>
                          </a:rPr>
                          <m:t>𝐴</m:t>
                        </m:r>
                      </m:e>
                      <m:sub>
                        <m:r>
                          <a:rPr lang="en-US" sz="2800" b="0" i="1" smtClean="0">
                            <a:latin typeface="Cambria Math" panose="02040503050406030204" pitchFamily="18" charset="0"/>
                          </a:rPr>
                          <m:t>1</m:t>
                        </m:r>
                      </m:sub>
                    </m:sSub>
                    <m:r>
                      <a:rPr lang="en-US" sz="2800" b="0" i="1" smtClean="0">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𝐴</m:t>
                        </m:r>
                      </m:e>
                      <m:sub>
                        <m:r>
                          <a:rPr lang="en-US" sz="2800" b="0" i="1" smtClean="0">
                            <a:latin typeface="Cambria Math" panose="02040503050406030204" pitchFamily="18" charset="0"/>
                          </a:rPr>
                          <m:t>2</m:t>
                        </m:r>
                      </m:sub>
                    </m:sSub>
                    <m:r>
                      <a:rPr lang="en-US" sz="2800" b="0" i="1" smtClean="0">
                        <a:latin typeface="Cambria Math" panose="02040503050406030204" pitchFamily="18" charset="0"/>
                      </a:rPr>
                      <m:t>, …,</m:t>
                    </m:r>
                    <m:sSub>
                      <m:sSubPr>
                        <m:ctrlPr>
                          <a:rPr lang="en-US" sz="2800" i="1">
                            <a:latin typeface="Cambria Math" panose="02040503050406030204" pitchFamily="18" charset="0"/>
                          </a:rPr>
                        </m:ctrlPr>
                      </m:sSubPr>
                      <m:e>
                        <m:r>
                          <a:rPr lang="en-US" sz="2800" i="1">
                            <a:latin typeface="Cambria Math" panose="02040503050406030204" pitchFamily="18" charset="0"/>
                          </a:rPr>
                          <m:t>𝐴</m:t>
                        </m:r>
                      </m:e>
                      <m:sub>
                        <m:r>
                          <a:rPr lang="en-US" sz="2800" b="0" i="1" smtClean="0">
                            <a:latin typeface="Cambria Math" panose="02040503050406030204" pitchFamily="18" charset="0"/>
                          </a:rPr>
                          <m:t>𝑛</m:t>
                        </m:r>
                      </m:sub>
                    </m:sSub>
                  </m:oMath>
                </a14:m>
                <a:r>
                  <a:rPr lang="en-US" sz="2800" smtClean="0">
                    <a:latin typeface="Times New Roman" panose="02020603050405020304" pitchFamily="18" charset="0"/>
                    <a:cs typeface="Times New Roman" panose="02020603050405020304" pitchFamily="18" charset="0"/>
                  </a:rPr>
                  <a:t> được gọi là </a:t>
                </a:r>
                <a:r>
                  <a:rPr lang="en-US" sz="2800" b="1" smtClean="0">
                    <a:latin typeface="Times New Roman" panose="02020603050405020304" pitchFamily="18" charset="0"/>
                    <a:cs typeface="Times New Roman" panose="02020603050405020304" pitchFamily="18" charset="0"/>
                  </a:rPr>
                  <a:t>độc lập từng đôi</a:t>
                </a:r>
                <a:r>
                  <a:rPr lang="en-US" sz="2800" smtClean="0">
                    <a:latin typeface="Times New Roman" panose="02020603050405020304" pitchFamily="18" charset="0"/>
                    <a:cs typeface="Times New Roman" panose="02020603050405020304" pitchFamily="18" charset="0"/>
                  </a:rPr>
                  <a:t> nếu mỗi đôi bất kỳ trong </a:t>
                </a:r>
                <a:r>
                  <a:rPr lang="en-US" sz="2800" i="1" smtClean="0">
                    <a:latin typeface="Times New Roman" panose="02020603050405020304" pitchFamily="18" charset="0"/>
                    <a:cs typeface="Times New Roman" panose="02020603050405020304" pitchFamily="18" charset="0"/>
                  </a:rPr>
                  <a:t>n</a:t>
                </a:r>
                <a:r>
                  <a:rPr lang="en-US" sz="2800" smtClean="0">
                    <a:latin typeface="Times New Roman" panose="02020603050405020304" pitchFamily="18" charset="0"/>
                    <a:cs typeface="Times New Roman" panose="02020603050405020304" pitchFamily="18" charset="0"/>
                  </a:rPr>
                  <a:t> biến cố ấy độc lập nhau.</a:t>
                </a:r>
              </a:p>
              <a:p>
                <a:pPr algn="just"/>
                <a:r>
                  <a:rPr lang="en-US" sz="2800">
                    <a:latin typeface="Times New Roman" panose="02020603050405020304" pitchFamily="18" charset="0"/>
                    <a:cs typeface="Times New Roman" panose="02020603050405020304" pitchFamily="18" charset="0"/>
                  </a:rPr>
                  <a:t>Các biến cố </a:t>
                </a:r>
                <a14:m>
                  <m:oMath xmlns:m="http://schemas.openxmlformats.org/officeDocument/2006/math">
                    <m:sSub>
                      <m:sSubPr>
                        <m:ctrlPr>
                          <a:rPr lang="en-US" sz="2800" i="1">
                            <a:latin typeface="Cambria Math" panose="02040503050406030204" pitchFamily="18" charset="0"/>
                          </a:rPr>
                        </m:ctrlPr>
                      </m:sSubPr>
                      <m:e>
                        <m:r>
                          <a:rPr lang="en-US" sz="2800" i="1">
                            <a:latin typeface="Cambria Math" panose="02040503050406030204" pitchFamily="18" charset="0"/>
                          </a:rPr>
                          <m:t>𝐴</m:t>
                        </m:r>
                      </m:e>
                      <m:sub>
                        <m:r>
                          <a:rPr lang="en-US" sz="2800" i="1">
                            <a:latin typeface="Cambria Math" panose="02040503050406030204" pitchFamily="18" charset="0"/>
                          </a:rPr>
                          <m:t>1</m:t>
                        </m:r>
                      </m:sub>
                    </m:sSub>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𝐴</m:t>
                        </m:r>
                      </m:e>
                      <m:sub>
                        <m:r>
                          <a:rPr lang="en-US" sz="2800" i="1">
                            <a:latin typeface="Cambria Math" panose="02040503050406030204" pitchFamily="18" charset="0"/>
                          </a:rPr>
                          <m:t>2</m:t>
                        </m:r>
                      </m:sub>
                    </m:sSub>
                    <m:r>
                      <a:rPr lang="en-US" sz="2800" i="1">
                        <a:latin typeface="Cambria Math" panose="02040503050406030204" pitchFamily="18" charset="0"/>
                      </a:rPr>
                      <m:t>, …,</m:t>
                    </m:r>
                    <m:sSub>
                      <m:sSubPr>
                        <m:ctrlPr>
                          <a:rPr lang="en-US" sz="2800" i="1">
                            <a:latin typeface="Cambria Math" panose="02040503050406030204" pitchFamily="18" charset="0"/>
                          </a:rPr>
                        </m:ctrlPr>
                      </m:sSubPr>
                      <m:e>
                        <m:r>
                          <a:rPr lang="en-US" sz="2800" i="1">
                            <a:latin typeface="Cambria Math" panose="02040503050406030204" pitchFamily="18" charset="0"/>
                          </a:rPr>
                          <m:t>𝐴</m:t>
                        </m:r>
                      </m:e>
                      <m:sub>
                        <m:r>
                          <a:rPr lang="en-US" sz="2800" i="1">
                            <a:latin typeface="Cambria Math" panose="02040503050406030204" pitchFamily="18" charset="0"/>
                          </a:rPr>
                          <m:t>𝑛</m:t>
                        </m:r>
                      </m:sub>
                    </m:sSub>
                  </m:oMath>
                </a14:m>
                <a:r>
                  <a:rPr lang="en-US" sz="2800">
                    <a:latin typeface="Times New Roman" panose="02020603050405020304" pitchFamily="18" charset="0"/>
                    <a:cs typeface="Times New Roman" panose="02020603050405020304" pitchFamily="18" charset="0"/>
                  </a:rPr>
                  <a:t> được gọi là </a:t>
                </a:r>
                <a:r>
                  <a:rPr lang="en-US" sz="2800" b="1">
                    <a:latin typeface="Times New Roman" panose="02020603050405020304" pitchFamily="18" charset="0"/>
                    <a:cs typeface="Times New Roman" panose="02020603050405020304" pitchFamily="18" charset="0"/>
                  </a:rPr>
                  <a:t>độc </a:t>
                </a:r>
                <a:r>
                  <a:rPr lang="en-US" sz="2800" b="1" smtClean="0">
                    <a:latin typeface="Times New Roman" panose="02020603050405020304" pitchFamily="18" charset="0"/>
                    <a:cs typeface="Times New Roman" panose="02020603050405020304" pitchFamily="18" charset="0"/>
                  </a:rPr>
                  <a:t>lập trong toàn bộ</a:t>
                </a:r>
                <a:r>
                  <a:rPr lang="en-US" sz="2800" smtClean="0">
                    <a:latin typeface="Times New Roman" panose="02020603050405020304" pitchFamily="18" charset="0"/>
                    <a:cs typeface="Times New Roman" panose="02020603050405020304" pitchFamily="18" charset="0"/>
                  </a:rPr>
                  <a:t> nếu mỗi biến cố bất kỳ trong chúng độc lập với giao một số bất kỳ các biến cố còn lại.</a:t>
                </a:r>
                <a:endParaRPr lang="en-US" sz="28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43" t="-2471" r="-1270"/>
                </a:stretch>
              </a:blipFill>
            </p:spPr>
            <p:txBody>
              <a:bodyPr/>
              <a:lstStyle/>
              <a:p>
                <a:r>
                  <a:rPr lang="en-US">
                    <a:noFill/>
                  </a:rPr>
                  <a:t> </a:t>
                </a:r>
              </a:p>
            </p:txBody>
          </p:sp>
        </mc:Fallback>
      </mc:AlternateContent>
    </p:spTree>
    <p:extLst>
      <p:ext uri="{BB962C8B-B14F-4D97-AF65-F5344CB8AC3E}">
        <p14:creationId xmlns:p14="http://schemas.microsoft.com/office/powerpoint/2010/main" val="3621235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2414" y="1104900"/>
                <a:ext cx="9601200" cy="5372100"/>
              </a:xfrm>
            </p:spPr>
            <p:txBody>
              <a:bodyPr>
                <a:normAutofit/>
              </a:bodyPr>
              <a:lstStyle/>
              <a:p>
                <a:pPr marL="0" indent="0">
                  <a:lnSpc>
                    <a:spcPct val="150000"/>
                  </a:lnSpc>
                  <a:buNone/>
                </a:pPr>
                <a:r>
                  <a:rPr lang="en-US" sz="2800" b="1" u="sng" smtClean="0">
                    <a:latin typeface="Times New Roman" panose="02020603050405020304" pitchFamily="18" charset="0"/>
                    <a:cs typeface="Times New Roman" panose="02020603050405020304" pitchFamily="18" charset="0"/>
                  </a:rPr>
                  <a:t>Định lý: </a:t>
                </a:r>
                <a:r>
                  <a:rPr lang="en-US" sz="2800" b="1" smtClean="0">
                    <a:latin typeface="Times New Roman" panose="02020603050405020304" pitchFamily="18" charset="0"/>
                    <a:cs typeface="Times New Roman" panose="02020603050405020304" pitchFamily="18" charset="0"/>
                  </a:rPr>
                  <a:t>(nhân xác suất)</a:t>
                </a:r>
              </a:p>
              <a:p>
                <a:pPr>
                  <a:lnSpc>
                    <a:spcPct val="150000"/>
                  </a:lnSpc>
                </a:pPr>
                <a:r>
                  <a:rPr lang="en-US" sz="2800" smtClean="0">
                    <a:latin typeface="Times New Roman" panose="02020603050405020304" pitchFamily="18" charset="0"/>
                    <a:cs typeface="Times New Roman" panose="02020603050405020304" pitchFamily="18" charset="0"/>
                  </a:rPr>
                  <a:t>Nếu hai biến cố </a:t>
                </a:r>
                <a:r>
                  <a:rPr lang="en-US" sz="2800" i="1" smtClean="0">
                    <a:latin typeface="Times New Roman" panose="02020603050405020304" pitchFamily="18" charset="0"/>
                    <a:cs typeface="Times New Roman" panose="02020603050405020304" pitchFamily="18" charset="0"/>
                  </a:rPr>
                  <a:t>A </a:t>
                </a:r>
                <a:r>
                  <a:rPr lang="en-US" sz="2800" smtClean="0">
                    <a:latin typeface="Times New Roman" panose="02020603050405020304" pitchFamily="18" charset="0"/>
                    <a:cs typeface="Times New Roman" panose="02020603050405020304" pitchFamily="18" charset="0"/>
                  </a:rPr>
                  <a:t>và </a:t>
                </a:r>
                <a:r>
                  <a:rPr lang="en-US" sz="2800" i="1" smtClean="0">
                    <a:latin typeface="Times New Roman" panose="02020603050405020304" pitchFamily="18" charset="0"/>
                    <a:cs typeface="Times New Roman" panose="02020603050405020304" pitchFamily="18" charset="0"/>
                  </a:rPr>
                  <a:t>B</a:t>
                </a:r>
                <a:r>
                  <a:rPr lang="en-US" sz="2800" smtClean="0">
                    <a:latin typeface="Times New Roman" panose="02020603050405020304" pitchFamily="18" charset="0"/>
                    <a:cs typeface="Times New Roman" panose="02020603050405020304" pitchFamily="18" charset="0"/>
                  </a:rPr>
                  <a:t> </a:t>
                </a:r>
                <a:r>
                  <a:rPr lang="en-US" sz="2800" b="1" smtClean="0">
                    <a:latin typeface="Times New Roman" panose="02020603050405020304" pitchFamily="18" charset="0"/>
                    <a:cs typeface="Times New Roman" panose="02020603050405020304" pitchFamily="18" charset="0"/>
                  </a:rPr>
                  <a:t>độc lập</a:t>
                </a:r>
                <a:r>
                  <a:rPr lang="en-US" sz="2800" smtClean="0">
                    <a:latin typeface="Times New Roman" panose="02020603050405020304" pitchFamily="18" charset="0"/>
                    <a:cs typeface="Times New Roman" panose="02020603050405020304" pitchFamily="18" charset="0"/>
                  </a:rPr>
                  <a:t> nhau thì:</a:t>
                </a:r>
              </a:p>
              <a:p>
                <a:pPr marL="0" indent="0">
                  <a:lnSpc>
                    <a:spcPct val="150000"/>
                  </a:lnSpc>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𝐴𝐵</m:t>
                          </m:r>
                        </m:e>
                      </m:d>
                      <m:r>
                        <a:rPr lang="en-US" sz="2800" b="0" i="1" smtClean="0">
                          <a:latin typeface="Cambria Math" panose="02040503050406030204" pitchFamily="18" charset="0"/>
                        </a:rPr>
                        <m:t>=</m:t>
                      </m:r>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𝐴</m:t>
                          </m:r>
                        </m:e>
                      </m:d>
                      <m:r>
                        <a:rPr lang="en-US" sz="2800" b="0" i="1" smtClean="0">
                          <a:latin typeface="Cambria Math" panose="02040503050406030204" pitchFamily="18" charset="0"/>
                        </a:rPr>
                        <m:t>.</m:t>
                      </m:r>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𝐵</m:t>
                          </m:r>
                        </m:e>
                      </m:d>
                    </m:oMath>
                  </m:oMathPara>
                </a14:m>
                <a:endParaRPr lang="en-US" sz="2800" b="0" smtClean="0">
                  <a:latin typeface="Times New Roman" panose="02020603050405020304" pitchFamily="18" charset="0"/>
                  <a:cs typeface="Times New Roman" panose="02020603050405020304" pitchFamily="18" charset="0"/>
                </a:endParaRPr>
              </a:p>
              <a:p>
                <a:pPr>
                  <a:lnSpc>
                    <a:spcPct val="150000"/>
                  </a:lnSpc>
                </a:pPr>
                <a:r>
                  <a:rPr lang="en-US" sz="2800" smtClean="0">
                    <a:latin typeface="Times New Roman" panose="02020603050405020304" pitchFamily="18" charset="0"/>
                    <a:cs typeface="Times New Roman" panose="02020603050405020304" pitchFamily="18" charset="0"/>
                  </a:rPr>
                  <a:t>Nếu hai biến cố </a:t>
                </a:r>
                <a:r>
                  <a:rPr lang="en-US" sz="2800" i="1" smtClean="0">
                    <a:latin typeface="Times New Roman" panose="02020603050405020304" pitchFamily="18" charset="0"/>
                    <a:cs typeface="Times New Roman" panose="02020603050405020304" pitchFamily="18" charset="0"/>
                  </a:rPr>
                  <a:t>A </a:t>
                </a:r>
                <a:r>
                  <a:rPr lang="en-US" sz="2800" smtClean="0">
                    <a:latin typeface="Times New Roman" panose="02020603050405020304" pitchFamily="18" charset="0"/>
                    <a:cs typeface="Times New Roman" panose="02020603050405020304" pitchFamily="18" charset="0"/>
                  </a:rPr>
                  <a:t>và </a:t>
                </a:r>
                <a:r>
                  <a:rPr lang="en-US" sz="2800" i="1" smtClean="0">
                    <a:latin typeface="Times New Roman" panose="02020603050405020304" pitchFamily="18" charset="0"/>
                    <a:cs typeface="Times New Roman" panose="02020603050405020304" pitchFamily="18" charset="0"/>
                  </a:rPr>
                  <a:t>B</a:t>
                </a:r>
                <a:r>
                  <a:rPr lang="en-US" sz="2800" smtClean="0">
                    <a:latin typeface="Times New Roman" panose="02020603050405020304" pitchFamily="18" charset="0"/>
                    <a:cs typeface="Times New Roman" panose="02020603050405020304" pitchFamily="18" charset="0"/>
                  </a:rPr>
                  <a:t> </a:t>
                </a:r>
                <a:r>
                  <a:rPr lang="en-US" sz="2800" b="1" smtClean="0">
                    <a:latin typeface="Times New Roman" panose="02020603050405020304" pitchFamily="18" charset="0"/>
                    <a:cs typeface="Times New Roman" panose="02020603050405020304" pitchFamily="18" charset="0"/>
                  </a:rPr>
                  <a:t>không độc lập</a:t>
                </a:r>
                <a:r>
                  <a:rPr lang="en-US" sz="2800" smtClean="0">
                    <a:latin typeface="Times New Roman" panose="02020603050405020304" pitchFamily="18" charset="0"/>
                    <a:cs typeface="Times New Roman" panose="02020603050405020304" pitchFamily="18" charset="0"/>
                  </a:rPr>
                  <a:t> nhau thì:</a:t>
                </a:r>
              </a:p>
              <a:p>
                <a:pPr marL="0" indent="0">
                  <a:lnSpc>
                    <a:spcPct val="150000"/>
                  </a:lnSpc>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𝐴𝐵</m:t>
                          </m:r>
                        </m:e>
                      </m:d>
                      <m:r>
                        <a:rPr lang="en-US" sz="2800" b="0" i="1" smtClean="0">
                          <a:latin typeface="Cambria Math" panose="02040503050406030204" pitchFamily="18" charset="0"/>
                        </a:rPr>
                        <m:t>=</m:t>
                      </m:r>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𝐴</m:t>
                          </m:r>
                        </m:e>
                      </m:d>
                      <m:r>
                        <a:rPr lang="en-US" sz="2800" b="0" i="1" smtClean="0">
                          <a:latin typeface="Cambria Math" panose="02040503050406030204" pitchFamily="18" charset="0"/>
                        </a:rPr>
                        <m:t>.</m:t>
                      </m:r>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𝐵</m:t>
                          </m:r>
                        </m:e>
                        <m:e>
                          <m:r>
                            <a:rPr lang="en-US" sz="2800" b="0" i="1" smtClean="0">
                              <a:latin typeface="Cambria Math" panose="02040503050406030204" pitchFamily="18" charset="0"/>
                            </a:rPr>
                            <m:t>𝐴</m:t>
                          </m:r>
                        </m:e>
                      </m:d>
                      <m:r>
                        <a:rPr lang="en-US" sz="2800" b="0" i="1" smtClean="0">
                          <a:latin typeface="Cambria Math" panose="02040503050406030204" pitchFamily="18" charset="0"/>
                        </a:rPr>
                        <m:t>,</m:t>
                      </m:r>
                    </m:oMath>
                  </m:oMathPara>
                </a14:m>
                <a:endParaRPr lang="en-US" sz="2800" b="0" smtClean="0">
                  <a:latin typeface="Times New Roman" panose="02020603050405020304" pitchFamily="18" charset="0"/>
                  <a:cs typeface="Times New Roman" panose="02020603050405020304" pitchFamily="18" charset="0"/>
                </a:endParaRPr>
              </a:p>
              <a:p>
                <a:pPr marL="0" indent="0">
                  <a:lnSpc>
                    <a:spcPct val="150000"/>
                  </a:lnSpc>
                  <a:buNone/>
                </a:pPr>
                <a:r>
                  <a:rPr lang="en-US" sz="2800" smtClean="0">
                    <a:latin typeface="Times New Roman" panose="02020603050405020304" pitchFamily="18" charset="0"/>
                    <a:cs typeface="Times New Roman" panose="02020603050405020304" pitchFamily="18" charset="0"/>
                  </a:rPr>
                  <a:t>trong đó: </a:t>
                </a:r>
                <a14:m>
                  <m:oMath xmlns:m="http://schemas.openxmlformats.org/officeDocument/2006/math">
                    <m:r>
                      <a:rPr lang="en-US" sz="2800" b="0" i="1" smtClean="0">
                        <a:latin typeface="Cambria Math" panose="02040503050406030204" pitchFamily="18" charset="0"/>
                      </a:rPr>
                      <m:t>𝑃</m:t>
                    </m:r>
                    <m:r>
                      <a:rPr lang="en-US" sz="2800" b="0" i="1" smtClean="0">
                        <a:latin typeface="Cambria Math" panose="02040503050406030204" pitchFamily="18" charset="0"/>
                      </a:rPr>
                      <m:t>(</m:t>
                    </m:r>
                    <m:r>
                      <a:rPr lang="en-US" sz="2800" b="0" i="1" smtClean="0">
                        <a:latin typeface="Cambria Math" panose="02040503050406030204" pitchFamily="18" charset="0"/>
                      </a:rPr>
                      <m:t>𝐵</m:t>
                    </m:r>
                    <m:r>
                      <a:rPr lang="en-US" sz="2800" b="0" i="1" smtClean="0">
                        <a:latin typeface="Cambria Math" panose="02040503050406030204" pitchFamily="18" charset="0"/>
                      </a:rPr>
                      <m:t>|</m:t>
                    </m:r>
                    <m:r>
                      <a:rPr lang="en-US" sz="2800" b="0" i="1" smtClean="0">
                        <a:latin typeface="Cambria Math" panose="02040503050406030204" pitchFamily="18" charset="0"/>
                      </a:rPr>
                      <m:t>𝐴</m:t>
                    </m:r>
                    <m:r>
                      <a:rPr lang="en-US" sz="2800" b="0" i="1" smtClean="0">
                        <a:latin typeface="Cambria Math" panose="02040503050406030204" pitchFamily="18" charset="0"/>
                      </a:rPr>
                      <m:t>)</m:t>
                    </m:r>
                  </m:oMath>
                </a14:m>
                <a:r>
                  <a:rPr lang="en-US" sz="2800" smtClean="0">
                    <a:latin typeface="Times New Roman" panose="02020603050405020304" pitchFamily="18" charset="0"/>
                    <a:cs typeface="Times New Roman" panose="02020603050405020304" pitchFamily="18" charset="0"/>
                  </a:rPr>
                  <a:t> là xác suất của biến cố </a:t>
                </a:r>
                <a:r>
                  <a:rPr lang="en-US" sz="2800" i="1" smtClean="0">
                    <a:latin typeface="Times New Roman" panose="02020603050405020304" pitchFamily="18" charset="0"/>
                    <a:cs typeface="Times New Roman" panose="02020603050405020304" pitchFamily="18" charset="0"/>
                  </a:rPr>
                  <a:t>B</a:t>
                </a:r>
                <a:r>
                  <a:rPr lang="en-US" sz="2800" smtClean="0">
                    <a:latin typeface="Times New Roman" panose="02020603050405020304" pitchFamily="18" charset="0"/>
                    <a:cs typeface="Times New Roman" panose="02020603050405020304" pitchFamily="18" charset="0"/>
                  </a:rPr>
                  <a:t> được tính với giả thiết biến cố </a:t>
                </a:r>
                <a:r>
                  <a:rPr lang="en-US" sz="2800" i="1" smtClean="0">
                    <a:latin typeface="Times New Roman" panose="02020603050405020304" pitchFamily="18" charset="0"/>
                    <a:cs typeface="Times New Roman" panose="02020603050405020304" pitchFamily="18" charset="0"/>
                  </a:rPr>
                  <a:t>A</a:t>
                </a:r>
                <a:r>
                  <a:rPr lang="en-US" sz="2800" smtClean="0">
                    <a:latin typeface="Times New Roman" panose="02020603050405020304" pitchFamily="18" charset="0"/>
                    <a:cs typeface="Times New Roman" panose="02020603050405020304" pitchFamily="18" charset="0"/>
                  </a:rPr>
                  <a:t> đã xảy ra.</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2414" y="1104900"/>
                <a:ext cx="9601200" cy="5372100"/>
              </a:xfrm>
              <a:blipFill rotWithShape="0">
                <a:blip r:embed="rId2"/>
                <a:stretch>
                  <a:fillRect l="-1333" r="-1270"/>
                </a:stretch>
              </a:blipFill>
            </p:spPr>
            <p:txBody>
              <a:bodyPr/>
              <a:lstStyle/>
              <a:p>
                <a:r>
                  <a:rPr lang="en-US">
                    <a:noFill/>
                  </a:rPr>
                  <a:t> </a:t>
                </a:r>
              </a:p>
            </p:txBody>
          </p:sp>
        </mc:Fallback>
      </mc:AlternateContent>
    </p:spTree>
    <p:extLst>
      <p:ext uri="{BB962C8B-B14F-4D97-AF65-F5344CB8AC3E}">
        <p14:creationId xmlns:p14="http://schemas.microsoft.com/office/powerpoint/2010/main" val="2126637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mtClean="0">
                <a:latin typeface="Times New Roman" panose="02020603050405020304" pitchFamily="18" charset="0"/>
                <a:cs typeface="Times New Roman" panose="02020603050405020304" pitchFamily="18" charset="0"/>
              </a:rPr>
              <a:t>4.1 Không gian mẫu và xác suất</a:t>
            </a:r>
            <a:endParaRPr lang="en-US" b="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Autofit/>
              </a:bodyPr>
              <a:lstStyle/>
              <a:p>
                <a:pPr algn="just"/>
                <a:r>
                  <a:rPr lang="en-US" sz="2800" b="1" smtClean="0">
                    <a:latin typeface="Times New Roman" panose="02020603050405020304" pitchFamily="18" charset="0"/>
                    <a:cs typeface="Times New Roman" panose="02020603050405020304" pitchFamily="18" charset="0"/>
                  </a:rPr>
                  <a:t>Phép thử xác suất:</a:t>
                </a:r>
                <a:r>
                  <a:rPr lang="vi-VN" sz="2800" smtClean="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là </a:t>
                </a:r>
                <a:r>
                  <a:rPr lang="vi-VN" sz="2800" smtClean="0">
                    <a:latin typeface="Times New Roman" panose="02020603050405020304" pitchFamily="18" charset="0"/>
                    <a:cs typeface="Times New Roman" panose="02020603050405020304" pitchFamily="18" charset="0"/>
                  </a:rPr>
                  <a:t>một </a:t>
                </a:r>
                <a:r>
                  <a:rPr lang="vi-VN" sz="2800">
                    <a:latin typeface="Times New Roman" panose="02020603050405020304" pitchFamily="18" charset="0"/>
                    <a:cs typeface="Times New Roman" panose="02020603050405020304" pitchFamily="18" charset="0"/>
                  </a:rPr>
                  <a:t>quá trình ngẫu nhiên dẫn đến các kết quả được xác định rõ ràng</a:t>
                </a:r>
                <a:r>
                  <a:rPr lang="vi-VN" sz="2800" smtClean="0">
                    <a:latin typeface="Times New Roman" panose="02020603050405020304" pitchFamily="18" charset="0"/>
                    <a:cs typeface="Times New Roman" panose="02020603050405020304" pitchFamily="18" charset="0"/>
                  </a:rPr>
                  <a:t>.</a:t>
                </a:r>
                <a:endParaRPr lang="en-US" sz="2800" smtClean="0">
                  <a:latin typeface="Times New Roman" panose="02020603050405020304" pitchFamily="18" charset="0"/>
                  <a:cs typeface="Times New Roman" panose="02020603050405020304" pitchFamily="18" charset="0"/>
                </a:endParaRPr>
              </a:p>
              <a:p>
                <a:pPr algn="just"/>
                <a:r>
                  <a:rPr lang="en-US" sz="2800" b="1" smtClean="0">
                    <a:latin typeface="Times New Roman" panose="02020603050405020304" pitchFamily="18" charset="0"/>
                    <a:cs typeface="Times New Roman" panose="02020603050405020304" pitchFamily="18" charset="0"/>
                  </a:rPr>
                  <a:t>Biến cố sơ cấp (biến cố đơn): </a:t>
                </a:r>
                <a:r>
                  <a:rPr lang="en-US" sz="2800" smtClean="0">
                    <a:latin typeface="Times New Roman" panose="02020603050405020304" pitchFamily="18" charset="0"/>
                    <a:cs typeface="Times New Roman" panose="02020603050405020304" pitchFamily="18" charset="0"/>
                  </a:rPr>
                  <a:t>là kết quả của một thử nghiệm đơn lẻ trong một phép thử xác suất.  Kí hiệu </a:t>
                </a:r>
                <a14:m>
                  <m:oMath xmlns:m="http://schemas.openxmlformats.org/officeDocument/2006/math">
                    <m:sSub>
                      <m:sSubPr>
                        <m:ctrlPr>
                          <a:rPr lang="en-US" sz="2800" i="1" smtClean="0">
                            <a:latin typeface="Cambria Math" panose="02040503050406030204" pitchFamily="18" charset="0"/>
                            <a:cs typeface="Times New Roman" panose="02020603050405020304" pitchFamily="18" charset="0"/>
                          </a:rPr>
                        </m:ctrlPr>
                      </m:sSubPr>
                      <m:e>
                        <m:r>
                          <a:rPr lang="en-US" sz="2800" i="1" smtClean="0">
                            <a:latin typeface="Cambria Math" panose="02040503050406030204" pitchFamily="18" charset="0"/>
                            <a:ea typeface="Cambria Math" panose="02040503050406030204" pitchFamily="18" charset="0"/>
                            <a:cs typeface="Times New Roman" panose="02020603050405020304" pitchFamily="18" charset="0"/>
                          </a:rPr>
                          <m:t>𝜔</m:t>
                        </m:r>
                      </m:e>
                      <m:sub>
                        <m:r>
                          <a:rPr lang="en-US" sz="2800" b="0" i="1" smtClean="0">
                            <a:latin typeface="Cambria Math" panose="02040503050406030204" pitchFamily="18" charset="0"/>
                            <a:cs typeface="Times New Roman" panose="02020603050405020304" pitchFamily="18" charset="0"/>
                          </a:rPr>
                          <m:t>1</m:t>
                        </m:r>
                      </m:sub>
                    </m:sSub>
                    <m:sSub>
                      <m:sSubPr>
                        <m:ctrlPr>
                          <a:rPr lang="en-US" sz="2800" i="1">
                            <a:latin typeface="Cambria Math" panose="02040503050406030204" pitchFamily="18" charset="0"/>
                            <a:cs typeface="Times New Roman" panose="02020603050405020304" pitchFamily="18" charset="0"/>
                          </a:rPr>
                        </m:ctrlPr>
                      </m:sSubPr>
                      <m:e>
                        <m:r>
                          <a:rPr lang="en-US" sz="2800" b="0" i="1" smtClean="0">
                            <a:latin typeface="Cambria Math" panose="02040503050406030204" pitchFamily="18" charset="0"/>
                            <a:cs typeface="Times New Roman" panose="02020603050405020304" pitchFamily="18" charset="0"/>
                          </a:rPr>
                          <m:t>, </m:t>
                        </m:r>
                        <m:r>
                          <a:rPr lang="en-US" sz="2800" i="1">
                            <a:latin typeface="Cambria Math" panose="02040503050406030204" pitchFamily="18" charset="0"/>
                            <a:ea typeface="Cambria Math" panose="02040503050406030204" pitchFamily="18" charset="0"/>
                            <a:cs typeface="Times New Roman" panose="02020603050405020304" pitchFamily="18" charset="0"/>
                          </a:rPr>
                          <m:t>𝜔</m:t>
                        </m:r>
                      </m:e>
                      <m:sub>
                        <m:r>
                          <a:rPr lang="en-US" sz="2800" b="0" i="1" smtClean="0">
                            <a:latin typeface="Cambria Math" panose="02040503050406030204" pitchFamily="18" charset="0"/>
                            <a:ea typeface="Cambria Math" panose="02040503050406030204" pitchFamily="18" charset="0"/>
                            <a:cs typeface="Times New Roman" panose="02020603050405020304" pitchFamily="18" charset="0"/>
                          </a:rPr>
                          <m:t>2</m:t>
                        </m:r>
                      </m:sub>
                    </m:sSub>
                    <m:r>
                      <a:rPr lang="en-US" sz="2800" b="0" i="1" smtClean="0">
                        <a:latin typeface="Cambria Math" panose="02040503050406030204" pitchFamily="18" charset="0"/>
                        <a:cs typeface="Times New Roman" panose="02020603050405020304" pitchFamily="18" charset="0"/>
                      </a:rPr>
                      <m:t>,…</m:t>
                    </m:r>
                  </m:oMath>
                </a14:m>
                <a:endParaRPr lang="en-US" sz="2800" smtClean="0">
                  <a:latin typeface="Times New Roman" panose="02020603050405020304" pitchFamily="18" charset="0"/>
                  <a:cs typeface="Times New Roman" panose="02020603050405020304" pitchFamily="18" charset="0"/>
                </a:endParaRPr>
              </a:p>
              <a:p>
                <a:pPr algn="just"/>
                <a:r>
                  <a:rPr lang="en-US" sz="2800" b="1" smtClean="0">
                    <a:latin typeface="Times New Roman" panose="02020603050405020304" pitchFamily="18" charset="0"/>
                    <a:cs typeface="Times New Roman" panose="02020603050405020304" pitchFamily="18" charset="0"/>
                  </a:rPr>
                  <a:t>Không gian mẫu: </a:t>
                </a:r>
                <a:r>
                  <a:rPr lang="en-US" sz="2800" smtClean="0">
                    <a:latin typeface="Times New Roman" panose="02020603050405020304" pitchFamily="18" charset="0"/>
                    <a:cs typeface="Times New Roman" panose="02020603050405020304" pitchFamily="18" charset="0"/>
                  </a:rPr>
                  <a:t>là tập hợp tất cả các biến cố sơ cấp của một phép thử xác suất. Kí hiệu </a:t>
                </a:r>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cs typeface="Times New Roman" panose="02020603050405020304" pitchFamily="18" charset="0"/>
                      </a:rPr>
                      <m:t>Ω</m:t>
                    </m:r>
                    <m:r>
                      <a:rPr lang="en-US" sz="2800" b="0" i="0" smtClean="0">
                        <a:latin typeface="Cambria Math" panose="02040503050406030204" pitchFamily="18" charset="0"/>
                        <a:ea typeface="Cambria Math" panose="02040503050406030204" pitchFamily="18" charset="0"/>
                        <a:cs typeface="Times New Roman" panose="02020603050405020304" pitchFamily="18" charset="0"/>
                      </a:rPr>
                      <m:t>.</m:t>
                    </m:r>
                  </m:oMath>
                </a14:m>
                <a:endParaRPr lang="en-US" sz="2800" b="0" smtClean="0">
                  <a:latin typeface="Times New Roman" panose="02020603050405020304" pitchFamily="18" charset="0"/>
                  <a:ea typeface="Cambria Math" panose="02040503050406030204" pitchFamily="18" charset="0"/>
                  <a:cs typeface="Times New Roman" panose="02020603050405020304" pitchFamily="18" charset="0"/>
                </a:endParaRPr>
              </a:p>
              <a:p>
                <a:pPr algn="just"/>
                <a:r>
                  <a:rPr lang="en-US" sz="2800" b="1" smtClean="0">
                    <a:latin typeface="Times New Roman" panose="02020603050405020304" pitchFamily="18" charset="0"/>
                    <a:cs typeface="Times New Roman" panose="02020603050405020304" pitchFamily="18" charset="0"/>
                  </a:rPr>
                  <a:t>Biến cố: </a:t>
                </a:r>
                <a:r>
                  <a:rPr lang="en-US" sz="2800" smtClean="0">
                    <a:latin typeface="Times New Roman" panose="02020603050405020304" pitchFamily="18" charset="0"/>
                    <a:cs typeface="Times New Roman" panose="02020603050405020304" pitchFamily="18" charset="0"/>
                  </a:rPr>
                  <a:t>là một tập hợp bao gồm một số các biến cố sơ cấp của một phép thử xác suất.</a:t>
                </a:r>
                <a:endParaRPr lang="en-US" sz="2800" b="1">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143" t="-2471" r="-1270"/>
                </a:stretch>
              </a:blipFill>
            </p:spPr>
            <p:txBody>
              <a:bodyPr/>
              <a:lstStyle/>
              <a:p>
                <a:r>
                  <a:rPr lang="en-US">
                    <a:noFill/>
                  </a:rPr>
                  <a:t> </a:t>
                </a:r>
              </a:p>
            </p:txBody>
          </p:sp>
        </mc:Fallback>
      </mc:AlternateContent>
    </p:spTree>
    <p:extLst>
      <p:ext uri="{BB962C8B-B14F-4D97-AF65-F5344CB8AC3E}">
        <p14:creationId xmlns:p14="http://schemas.microsoft.com/office/powerpoint/2010/main" val="1756127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2414" y="1066800"/>
                <a:ext cx="9601200" cy="4953000"/>
              </a:xfrm>
            </p:spPr>
            <p:txBody>
              <a:bodyPr>
                <a:normAutofit/>
              </a:bodyPr>
              <a:lstStyle/>
              <a:p>
                <a:pPr marL="0" indent="0" algn="just">
                  <a:lnSpc>
                    <a:spcPct val="150000"/>
                  </a:lnSpc>
                  <a:buNone/>
                </a:pPr>
                <a:r>
                  <a:rPr lang="en-US" sz="3200" b="1" smtClean="0">
                    <a:latin typeface="Times New Roman" panose="02020603050405020304" pitchFamily="18" charset="0"/>
                    <a:cs typeface="Times New Roman" panose="02020603050405020304" pitchFamily="18" charset="0"/>
                  </a:rPr>
                  <a:t>Xác suất có điều kiện</a:t>
                </a:r>
                <a:r>
                  <a:rPr lang="en-US" sz="3200" smtClean="0">
                    <a:latin typeface="Times New Roman" panose="02020603050405020304" pitchFamily="18" charset="0"/>
                    <a:cs typeface="Times New Roman" panose="02020603050405020304" pitchFamily="18" charset="0"/>
                  </a:rPr>
                  <a:t> của biến cố </a:t>
                </a:r>
                <a:r>
                  <a:rPr lang="en-US" sz="3200" i="1" smtClean="0">
                    <a:latin typeface="Times New Roman" panose="02020603050405020304" pitchFamily="18" charset="0"/>
                    <a:cs typeface="Times New Roman" panose="02020603050405020304" pitchFamily="18" charset="0"/>
                  </a:rPr>
                  <a:t>A</a:t>
                </a:r>
                <a:r>
                  <a:rPr lang="en-US" sz="3200" smtClean="0">
                    <a:latin typeface="Times New Roman" panose="02020603050405020304" pitchFamily="18" charset="0"/>
                    <a:cs typeface="Times New Roman" panose="02020603050405020304" pitchFamily="18" charset="0"/>
                  </a:rPr>
                  <a:t> đối với điều  kiện biến cố </a:t>
                </a:r>
                <a:r>
                  <a:rPr lang="en-US" sz="3200" i="1" smtClean="0">
                    <a:latin typeface="Times New Roman" panose="02020603050405020304" pitchFamily="18" charset="0"/>
                    <a:cs typeface="Times New Roman" panose="02020603050405020304" pitchFamily="18" charset="0"/>
                  </a:rPr>
                  <a:t>B</a:t>
                </a:r>
                <a:r>
                  <a:rPr lang="en-US" sz="3200" smtClean="0">
                    <a:latin typeface="Times New Roman" panose="02020603050405020304" pitchFamily="18" charset="0"/>
                    <a:cs typeface="Times New Roman" panose="02020603050405020304" pitchFamily="18" charset="0"/>
                  </a:rPr>
                  <a:t> đã xảy ra được xác định như sau:</a:t>
                </a:r>
              </a:p>
              <a:p>
                <a:pPr marL="0" indent="0" algn="just">
                  <a:lnSpc>
                    <a:spcPct val="150000"/>
                  </a:lnSpc>
                  <a:buNone/>
                </a:pPr>
                <a14:m>
                  <m:oMathPara xmlns:m="http://schemas.openxmlformats.org/officeDocument/2006/math">
                    <m:oMathParaPr>
                      <m:jc m:val="centerGroup"/>
                    </m:oMathParaPr>
                    <m:oMath xmlns:m="http://schemas.openxmlformats.org/officeDocument/2006/math">
                      <m:r>
                        <a:rPr lang="en-US" sz="3200" b="0" i="1" smtClean="0">
                          <a:latin typeface="Cambria Math" panose="02040503050406030204" pitchFamily="18" charset="0"/>
                        </a:rPr>
                        <m:t>𝑃</m:t>
                      </m:r>
                      <m:d>
                        <m:dPr>
                          <m:ctrlPr>
                            <a:rPr lang="en-US" sz="3200" b="0" i="1" smtClean="0">
                              <a:latin typeface="Cambria Math" panose="02040503050406030204" pitchFamily="18" charset="0"/>
                            </a:rPr>
                          </m:ctrlPr>
                        </m:dPr>
                        <m:e>
                          <m:r>
                            <a:rPr lang="en-US" sz="3200" b="0" i="1" smtClean="0">
                              <a:latin typeface="Cambria Math" panose="02040503050406030204" pitchFamily="18" charset="0"/>
                            </a:rPr>
                            <m:t>𝐴</m:t>
                          </m:r>
                        </m:e>
                        <m:e>
                          <m:r>
                            <a:rPr lang="en-US" sz="3200" b="0" i="1" smtClean="0">
                              <a:latin typeface="Cambria Math" panose="02040503050406030204" pitchFamily="18" charset="0"/>
                            </a:rPr>
                            <m:t>𝐵</m:t>
                          </m:r>
                        </m:e>
                      </m:d>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𝑃</m:t>
                          </m:r>
                          <m:r>
                            <a:rPr lang="en-US" sz="3200" b="0" i="1" smtClean="0">
                              <a:latin typeface="Cambria Math" panose="02040503050406030204" pitchFamily="18" charset="0"/>
                            </a:rPr>
                            <m:t>(</m:t>
                          </m:r>
                          <m:r>
                            <a:rPr lang="en-US" sz="3200" b="0" i="1" smtClean="0">
                              <a:latin typeface="Cambria Math" panose="02040503050406030204" pitchFamily="18" charset="0"/>
                            </a:rPr>
                            <m:t>𝐴𝐵</m:t>
                          </m:r>
                          <m:r>
                            <a:rPr lang="en-US" sz="3200" b="0" i="1" smtClean="0">
                              <a:latin typeface="Cambria Math" panose="02040503050406030204" pitchFamily="18" charset="0"/>
                            </a:rPr>
                            <m:t>)</m:t>
                          </m:r>
                        </m:num>
                        <m:den>
                          <m:r>
                            <a:rPr lang="en-US" sz="3200" b="0" i="1" smtClean="0">
                              <a:latin typeface="Cambria Math" panose="02040503050406030204" pitchFamily="18" charset="0"/>
                            </a:rPr>
                            <m:t>𝑃</m:t>
                          </m:r>
                          <m:r>
                            <a:rPr lang="en-US" sz="3200" b="0" i="1" smtClean="0">
                              <a:latin typeface="Cambria Math" panose="02040503050406030204" pitchFamily="18" charset="0"/>
                            </a:rPr>
                            <m:t>(</m:t>
                          </m:r>
                          <m:r>
                            <a:rPr lang="en-US" sz="3200" b="0" i="1" smtClean="0">
                              <a:latin typeface="Cambria Math" panose="02040503050406030204" pitchFamily="18" charset="0"/>
                            </a:rPr>
                            <m:t>𝐵</m:t>
                          </m:r>
                          <m:r>
                            <a:rPr lang="en-US" sz="3200" b="0" i="1" smtClean="0">
                              <a:latin typeface="Cambria Math" panose="02040503050406030204" pitchFamily="18" charset="0"/>
                            </a:rPr>
                            <m:t>)</m:t>
                          </m:r>
                        </m:den>
                      </m:f>
                      <m:r>
                        <a:rPr lang="en-US" sz="3200" b="0" i="1" smtClean="0">
                          <a:latin typeface="Cambria Math" panose="02040503050406030204" pitchFamily="18" charset="0"/>
                        </a:rPr>
                        <m:t>=</m:t>
                      </m:r>
                      <m:f>
                        <m:fPr>
                          <m:ctrlPr>
                            <a:rPr lang="en-US" sz="3200" b="0" i="1" smtClean="0">
                              <a:latin typeface="Cambria Math" panose="02040503050406030204" pitchFamily="18" charset="0"/>
                            </a:rPr>
                          </m:ctrlPr>
                        </m:fPr>
                        <m:num>
                          <m:r>
                            <a:rPr lang="en-US" sz="3200" b="0" i="1" smtClean="0">
                              <a:latin typeface="Cambria Math" panose="02040503050406030204" pitchFamily="18" charset="0"/>
                            </a:rPr>
                            <m:t>𝑛</m:t>
                          </m:r>
                          <m:r>
                            <a:rPr lang="en-US" sz="3200" b="0" i="1" smtClean="0">
                              <a:latin typeface="Cambria Math" panose="02040503050406030204" pitchFamily="18" charset="0"/>
                            </a:rPr>
                            <m:t>(</m:t>
                          </m:r>
                          <m:r>
                            <a:rPr lang="en-US" sz="3200" b="0" i="1" smtClean="0">
                              <a:latin typeface="Cambria Math" panose="02040503050406030204" pitchFamily="18" charset="0"/>
                            </a:rPr>
                            <m:t>𝐴𝐵</m:t>
                          </m:r>
                          <m:r>
                            <a:rPr lang="en-US" sz="3200" b="0" i="1" smtClean="0">
                              <a:latin typeface="Cambria Math" panose="02040503050406030204" pitchFamily="18" charset="0"/>
                            </a:rPr>
                            <m:t>)</m:t>
                          </m:r>
                        </m:num>
                        <m:den>
                          <m:r>
                            <a:rPr lang="en-US" sz="3200" b="0" i="1" smtClean="0">
                              <a:latin typeface="Cambria Math" panose="02040503050406030204" pitchFamily="18" charset="0"/>
                            </a:rPr>
                            <m:t>𝑛</m:t>
                          </m:r>
                          <m:r>
                            <a:rPr lang="en-US" sz="3200" b="0" i="1" smtClean="0">
                              <a:latin typeface="Cambria Math" panose="02040503050406030204" pitchFamily="18" charset="0"/>
                            </a:rPr>
                            <m:t>(</m:t>
                          </m:r>
                          <m:r>
                            <a:rPr lang="en-US" sz="3200" b="0" i="1" smtClean="0">
                              <a:latin typeface="Cambria Math" panose="02040503050406030204" pitchFamily="18" charset="0"/>
                            </a:rPr>
                            <m:t>𝐵</m:t>
                          </m:r>
                          <m:r>
                            <a:rPr lang="en-US" sz="3200" b="0" i="1" smtClean="0">
                              <a:latin typeface="Cambria Math" panose="02040503050406030204" pitchFamily="18" charset="0"/>
                            </a:rPr>
                            <m:t>)</m:t>
                          </m:r>
                        </m:den>
                      </m:f>
                      <m:r>
                        <a:rPr lang="en-US" sz="3200" b="0" i="1" smtClean="0">
                          <a:latin typeface="Cambria Math" panose="02040503050406030204" pitchFamily="18" charset="0"/>
                        </a:rPr>
                        <m:t>.</m:t>
                      </m:r>
                    </m:oMath>
                  </m:oMathPara>
                </a14:m>
                <a:endParaRPr lang="en-US" sz="32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2414" y="1066800"/>
                <a:ext cx="9601200" cy="4953000"/>
              </a:xfrm>
              <a:blipFill rotWithShape="0">
                <a:blip r:embed="rId2"/>
                <a:stretch>
                  <a:fillRect l="-1651" r="-1587"/>
                </a:stretch>
              </a:blipFill>
            </p:spPr>
            <p:txBody>
              <a:bodyPr/>
              <a:lstStyle/>
              <a:p>
                <a:r>
                  <a:rPr lang="en-US">
                    <a:noFill/>
                  </a:rPr>
                  <a:t> </a:t>
                </a:r>
              </a:p>
            </p:txBody>
          </p:sp>
        </mc:Fallback>
      </mc:AlternateContent>
    </p:spTree>
    <p:extLst>
      <p:ext uri="{BB962C8B-B14F-4D97-AF65-F5344CB8AC3E}">
        <p14:creationId xmlns:p14="http://schemas.microsoft.com/office/powerpoint/2010/main" val="3949036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lnSpc>
                <a:spcPct val="150000"/>
              </a:lnSpc>
              <a:buNone/>
            </a:pPr>
            <a:r>
              <a:rPr lang="en-US" sz="3200" b="1" smtClean="0">
                <a:latin typeface="Times New Roman" panose="02020603050405020304" pitchFamily="18" charset="0"/>
                <a:cs typeface="Times New Roman" panose="02020603050405020304" pitchFamily="18" charset="0"/>
              </a:rPr>
              <a:t>Ví dụ:</a:t>
            </a:r>
            <a:r>
              <a:rPr lang="en-US" sz="3200" smtClean="0">
                <a:latin typeface="Times New Roman" panose="02020603050405020304" pitchFamily="18" charset="0"/>
                <a:cs typeface="Times New Roman" panose="02020603050405020304" pitchFamily="18" charset="0"/>
              </a:rPr>
              <a:t> Xác suất để tuyết rơi và xe buýt đến muộn là 0.023. Dự báo thời tiết báo ngày mai có 40% khả năng tuyết sẽ rơi. Tìm xác suất để ngày mai xe buýt sẽ đến trễ, biết rằng ngày mai tuyết sẽ rơi.</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195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2" y="914400"/>
            <a:ext cx="9601200" cy="4191000"/>
          </a:xfrm>
        </p:spPr>
        <p:txBody>
          <a:bodyPr>
            <a:noAutofit/>
          </a:bodyPr>
          <a:lstStyle/>
          <a:p>
            <a:pPr marL="0" indent="0" algn="just">
              <a:lnSpc>
                <a:spcPct val="150000"/>
              </a:lnSpc>
              <a:buNone/>
            </a:pPr>
            <a:r>
              <a:rPr lang="en-US" sz="3200" b="1" smtClean="0">
                <a:latin typeface="Times New Roman" panose="02020603050405020304" pitchFamily="18" charset="0"/>
                <a:cs typeface="Times New Roman" panose="02020603050405020304" pitchFamily="18" charset="0"/>
              </a:rPr>
              <a:t>Ví dụ:</a:t>
            </a:r>
            <a:r>
              <a:rPr lang="en-US" sz="3200" smtClean="0">
                <a:latin typeface="Times New Roman" panose="02020603050405020304" pitchFamily="18" charset="0"/>
                <a:cs typeface="Times New Roman" panose="02020603050405020304" pitchFamily="18" charset="0"/>
              </a:rPr>
              <a:t> </a:t>
            </a:r>
            <a:r>
              <a:rPr lang="vi-VN" sz="3200" smtClean="0">
                <a:latin typeface="Times New Roman" panose="02020603050405020304" pitchFamily="18" charset="0"/>
                <a:cs typeface="Times New Roman" panose="02020603050405020304" pitchFamily="18" charset="0"/>
              </a:rPr>
              <a:t>Có </a:t>
            </a:r>
            <a:r>
              <a:rPr lang="vi-VN" sz="3200">
                <a:latin typeface="Times New Roman" panose="02020603050405020304" pitchFamily="18" charset="0"/>
                <a:cs typeface="Times New Roman" panose="02020603050405020304" pitchFamily="18" charset="0"/>
              </a:rPr>
              <a:t>hai chuồng thỏ. Chuồng thứ nhất có 5 con thỏ đen và 10 con thỏ trắng. Chuồng thứ hai có 3 con thỏ trắng và 7 con thỏ đen. Từ chuồng thứ hai ta bắt ngẫu nhiên 1 con thỏ cho vào chuồng thứ nhất, rồi sau đó bắt ngẫu nhiên 1 con thỏ từ chuồng thứ nhất ra thì được 1 con thỏ trắng. Tính xác suất để con thỏ trắng này lúc đầu ở chuồng thứ nhất.</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1615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2" y="1752600"/>
            <a:ext cx="9601200" cy="4038600"/>
          </a:xfrm>
        </p:spPr>
        <p:txBody>
          <a:bodyPr>
            <a:normAutofit/>
          </a:bodyPr>
          <a:lstStyle/>
          <a:p>
            <a:pPr marL="0" indent="0" algn="just">
              <a:lnSpc>
                <a:spcPct val="150000"/>
              </a:lnSpc>
              <a:buNone/>
            </a:pPr>
            <a:r>
              <a:rPr lang="en-US" sz="3200" b="1" smtClean="0">
                <a:latin typeface="Times New Roman" panose="02020603050405020304" pitchFamily="18" charset="0"/>
                <a:cs typeface="Times New Roman" panose="02020603050405020304" pitchFamily="18" charset="0"/>
              </a:rPr>
              <a:t>Ví dụ:</a:t>
            </a:r>
            <a:r>
              <a:rPr lang="en-US" sz="3200" smtClean="0">
                <a:latin typeface="Times New Roman" panose="02020603050405020304" pitchFamily="18" charset="0"/>
                <a:cs typeface="Times New Roman" panose="02020603050405020304" pitchFamily="18" charset="0"/>
              </a:rPr>
              <a:t> Một lớp có 30 học sinh trong đó có 6 học sinh giải được bài, 24 học sinh không giải được bài. Tính xác suất để gọi lần lượt đến học sinh thứ 4 là học sinh giải được bài thì dừng.</a:t>
            </a:r>
            <a:endParaRPr lang="en-US" sz="32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5897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mtClean="0"/>
              <a:t>4.5 Công thức xác suất đầy đủ và công thức Bayes</a:t>
            </a:r>
          </a:p>
          <a:p>
            <a:pPr>
              <a:buFontTx/>
              <a:buChar char="-"/>
            </a:pPr>
            <a:r>
              <a:rPr lang="en-US" smtClean="0"/>
              <a:t>Khái niệm hệ đầy đủ.</a:t>
            </a:r>
            <a:endParaRPr lang="en-US"/>
          </a:p>
          <a:p>
            <a:pPr>
              <a:buFontTx/>
              <a:buChar char="-"/>
            </a:pPr>
            <a:r>
              <a:rPr lang="en-US" smtClean="0"/>
              <a:t>Xác suất đầy đủ.</a:t>
            </a:r>
          </a:p>
          <a:p>
            <a:pPr>
              <a:buFontTx/>
              <a:buChar char="-"/>
            </a:pPr>
            <a:r>
              <a:rPr lang="en-US" smtClean="0"/>
              <a:t>Công thức Bayes.</a:t>
            </a:r>
          </a:p>
        </p:txBody>
      </p:sp>
    </p:spTree>
    <p:extLst>
      <p:ext uri="{BB962C8B-B14F-4D97-AF65-F5344CB8AC3E}">
        <p14:creationId xmlns:p14="http://schemas.microsoft.com/office/powerpoint/2010/main" val="9331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a:p>
        </p:txBody>
      </p:sp>
    </p:spTree>
    <p:extLst>
      <p:ext uri="{BB962C8B-B14F-4D97-AF65-F5344CB8AC3E}">
        <p14:creationId xmlns:p14="http://schemas.microsoft.com/office/powerpoint/2010/main" val="4163964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762000"/>
          </a:xfrm>
        </p:spPr>
        <p:txBody>
          <a:bodyPr>
            <a:normAutofit/>
          </a:bodyPr>
          <a:lstStyle/>
          <a:p>
            <a:r>
              <a:rPr lang="en-US" sz="3600" b="1" smtClean="0">
                <a:latin typeface="Times New Roman" panose="02020603050405020304" pitchFamily="18" charset="0"/>
                <a:cs typeface="Times New Roman" panose="02020603050405020304" pitchFamily="18" charset="0"/>
              </a:rPr>
              <a:t>4.2 Các quy tắc đếm</a:t>
            </a:r>
            <a:endParaRPr lang="en-US" sz="3600" b="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2414" y="1371600"/>
                <a:ext cx="9601200" cy="5029200"/>
              </a:xfrm>
            </p:spPr>
            <p:txBody>
              <a:bodyPr>
                <a:noAutofit/>
              </a:bodyPr>
              <a:lstStyle/>
              <a:p>
                <a:pPr algn="just">
                  <a:lnSpc>
                    <a:spcPct val="135000"/>
                  </a:lnSpc>
                </a:pPr>
                <a:r>
                  <a:rPr lang="en-US" sz="2800" b="1" smtClean="0">
                    <a:latin typeface="Times New Roman" panose="02020603050405020304" pitchFamily="18" charset="0"/>
                    <a:cs typeface="Times New Roman" panose="02020603050405020304" pitchFamily="18" charset="0"/>
                  </a:rPr>
                  <a:t>Quy tắc cộng:</a:t>
                </a:r>
                <a:r>
                  <a:rPr lang="en-US" sz="2800" smtClean="0">
                    <a:latin typeface="Times New Roman" panose="02020603050405020304" pitchFamily="18" charset="0"/>
                    <a:cs typeface="Times New Roman" panose="02020603050405020304" pitchFamily="18" charset="0"/>
                  </a:rPr>
                  <a:t> Một đối tượng A có thể được chọn theo một trong hai trường hợp. Trường hợp 1 có </a:t>
                </a:r>
                <a14:m>
                  <m:oMath xmlns:m="http://schemas.openxmlformats.org/officeDocument/2006/math">
                    <m:sSub>
                      <m:sSubPr>
                        <m:ctrlPr>
                          <a:rPr lang="en-US" sz="2800" i="1" smtClean="0">
                            <a:latin typeface="Cambria Math" panose="02040503050406030204" pitchFamily="18" charset="0"/>
                            <a:cs typeface="Times New Roman" panose="02020603050405020304" pitchFamily="18" charset="0"/>
                          </a:rPr>
                        </m:ctrlPr>
                      </m:sSubPr>
                      <m:e>
                        <m:r>
                          <a:rPr lang="en-US" sz="2800" b="0" i="1" smtClean="0">
                            <a:latin typeface="Cambria Math" panose="02040503050406030204" pitchFamily="18" charset="0"/>
                            <a:cs typeface="Times New Roman" panose="02020603050405020304" pitchFamily="18" charset="0"/>
                          </a:rPr>
                          <m:t>𝑛</m:t>
                        </m:r>
                      </m:e>
                      <m:sub>
                        <m:r>
                          <a:rPr lang="en-US" sz="2800" b="0" i="1" smtClean="0">
                            <a:latin typeface="Cambria Math" panose="02040503050406030204" pitchFamily="18" charset="0"/>
                            <a:cs typeface="Times New Roman" panose="02020603050405020304" pitchFamily="18" charset="0"/>
                          </a:rPr>
                          <m:t>1</m:t>
                        </m:r>
                      </m:sub>
                    </m:sSub>
                  </m:oMath>
                </a14:m>
                <a:r>
                  <a:rPr lang="en-US" sz="2800" b="1" smtClean="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cách chọn, trường hơp 2 có </a:t>
                </a:r>
                <a14:m>
                  <m:oMath xmlns:m="http://schemas.openxmlformats.org/officeDocument/2006/math">
                    <m:sSub>
                      <m:sSubPr>
                        <m:ctrlPr>
                          <a:rPr lang="en-US" sz="2800" i="1">
                            <a:latin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cs typeface="Times New Roman" panose="02020603050405020304" pitchFamily="18" charset="0"/>
                          </a:rPr>
                          <m:t>𝑛</m:t>
                        </m:r>
                      </m:e>
                      <m:sub>
                        <m:r>
                          <a:rPr lang="en-US" sz="2800" b="0" i="1" smtClean="0">
                            <a:latin typeface="Cambria Math" panose="02040503050406030204" pitchFamily="18" charset="0"/>
                            <a:cs typeface="Times New Roman" panose="02020603050405020304" pitchFamily="18" charset="0"/>
                          </a:rPr>
                          <m:t>2</m:t>
                        </m:r>
                      </m:sub>
                    </m:sSub>
                  </m:oMath>
                </a14:m>
                <a:r>
                  <a:rPr lang="en-US" sz="2800" b="1" smtClean="0">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cách chọn. Khi đó, số cách chọn của A là </a:t>
                </a:r>
                <a14:m>
                  <m:oMath xmlns:m="http://schemas.openxmlformats.org/officeDocument/2006/math">
                    <m:sSub>
                      <m:sSubPr>
                        <m:ctrlPr>
                          <a:rPr lang="en-US" sz="2800" i="1">
                            <a:latin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cs typeface="Times New Roman" panose="02020603050405020304" pitchFamily="18" charset="0"/>
                          </a:rPr>
                          <m:t>𝑛</m:t>
                        </m:r>
                      </m:e>
                      <m:sub>
                        <m:r>
                          <a:rPr lang="en-US" sz="2800" i="1">
                            <a:latin typeface="Cambria Math" panose="02040503050406030204" pitchFamily="18" charset="0"/>
                            <a:cs typeface="Times New Roman" panose="02020603050405020304" pitchFamily="18" charset="0"/>
                          </a:rPr>
                          <m:t>1</m:t>
                        </m:r>
                      </m:sub>
                    </m:sSub>
                    <m:r>
                      <a:rPr lang="en-US" sz="2800" b="0" i="1" smtClean="0">
                        <a:latin typeface="Cambria Math" panose="02040503050406030204" pitchFamily="18" charset="0"/>
                        <a:cs typeface="Times New Roman" panose="02020603050405020304" pitchFamily="18" charset="0"/>
                      </a:rPr>
                      <m:t>+</m:t>
                    </m:r>
                    <m:sSub>
                      <m:sSubPr>
                        <m:ctrlPr>
                          <a:rPr lang="en-US" sz="2800" i="1">
                            <a:latin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cs typeface="Times New Roman" panose="02020603050405020304" pitchFamily="18" charset="0"/>
                          </a:rPr>
                          <m:t>𝑛</m:t>
                        </m:r>
                      </m:e>
                      <m:sub>
                        <m:r>
                          <a:rPr lang="en-US" sz="2800" b="0" i="1" smtClean="0">
                            <a:latin typeface="Cambria Math" panose="02040503050406030204" pitchFamily="18" charset="0"/>
                            <a:cs typeface="Times New Roman" panose="02020603050405020304" pitchFamily="18" charset="0"/>
                          </a:rPr>
                          <m:t>2</m:t>
                        </m:r>
                      </m:sub>
                    </m:sSub>
                  </m:oMath>
                </a14:m>
                <a:r>
                  <a:rPr lang="en-US" sz="2800" b="1" smtClean="0">
                    <a:latin typeface="Times New Roman" panose="02020603050405020304" pitchFamily="18" charset="0"/>
                    <a:cs typeface="Times New Roman" panose="02020603050405020304" pitchFamily="18" charset="0"/>
                  </a:rPr>
                  <a:t>.</a:t>
                </a:r>
              </a:p>
              <a:p>
                <a:pPr algn="just">
                  <a:lnSpc>
                    <a:spcPct val="135000"/>
                  </a:lnSpc>
                </a:pPr>
                <a:r>
                  <a:rPr lang="en-US" sz="2800" b="1" smtClean="0">
                    <a:latin typeface="Times New Roman" panose="02020603050405020304" pitchFamily="18" charset="0"/>
                    <a:cs typeface="Times New Roman" panose="02020603050405020304" pitchFamily="18" charset="0"/>
                  </a:rPr>
                  <a:t>Quy tắc nhân: </a:t>
                </a:r>
                <a:r>
                  <a:rPr lang="en-US" sz="2800" smtClean="0">
                    <a:latin typeface="Times New Roman" panose="02020603050405020304" pitchFamily="18" charset="0"/>
                    <a:cs typeface="Times New Roman" panose="02020603050405020304" pitchFamily="18" charset="0"/>
                  </a:rPr>
                  <a:t>Một đối tượng A có thể được chọn theo hai công đoạn. Công đoạn thứ nhất có </a:t>
                </a:r>
                <a14:m>
                  <m:oMath xmlns:m="http://schemas.openxmlformats.org/officeDocument/2006/math">
                    <m:sSub>
                      <m:sSubPr>
                        <m:ctrlPr>
                          <a:rPr lang="en-US" sz="2800" i="1">
                            <a:latin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cs typeface="Times New Roman" panose="02020603050405020304" pitchFamily="18" charset="0"/>
                          </a:rPr>
                          <m:t>𝑛</m:t>
                        </m:r>
                      </m:e>
                      <m:sub>
                        <m:r>
                          <a:rPr lang="en-US" sz="2800" i="1">
                            <a:latin typeface="Cambria Math" panose="02040503050406030204" pitchFamily="18" charset="0"/>
                            <a:cs typeface="Times New Roman" panose="02020603050405020304" pitchFamily="18" charset="0"/>
                          </a:rPr>
                          <m:t>1</m:t>
                        </m:r>
                      </m:sub>
                    </m:sSub>
                  </m:oMath>
                </a14:m>
                <a:r>
                  <a:rPr lang="en-US" sz="2800" smtClean="0">
                    <a:latin typeface="Times New Roman" panose="02020603050405020304" pitchFamily="18" charset="0"/>
                    <a:cs typeface="Times New Roman" panose="02020603050405020304" pitchFamily="18" charset="0"/>
                  </a:rPr>
                  <a:t> cách, công đoạn thứ hai có </a:t>
                </a:r>
                <a14:m>
                  <m:oMath xmlns:m="http://schemas.openxmlformats.org/officeDocument/2006/math">
                    <m:sSub>
                      <m:sSubPr>
                        <m:ctrlPr>
                          <a:rPr lang="en-US" sz="2800" i="1">
                            <a:latin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cs typeface="Times New Roman" panose="02020603050405020304" pitchFamily="18" charset="0"/>
                          </a:rPr>
                          <m:t>𝑛</m:t>
                        </m:r>
                      </m:e>
                      <m:sub>
                        <m:r>
                          <a:rPr lang="en-US" sz="2800" b="0" i="1" smtClean="0">
                            <a:latin typeface="Cambria Math" panose="02040503050406030204" pitchFamily="18" charset="0"/>
                            <a:cs typeface="Times New Roman" panose="02020603050405020304" pitchFamily="18" charset="0"/>
                          </a:rPr>
                          <m:t>2</m:t>
                        </m:r>
                      </m:sub>
                    </m:sSub>
                  </m:oMath>
                </a14:m>
                <a:r>
                  <a:rPr lang="en-US" sz="2800" smtClean="0">
                    <a:latin typeface="Times New Roman" panose="02020603050405020304" pitchFamily="18" charset="0"/>
                    <a:cs typeface="Times New Roman" panose="02020603050405020304" pitchFamily="18" charset="0"/>
                  </a:rPr>
                  <a:t> cách. Khi đó, số cách chọn của A là </a:t>
                </a:r>
                <a14:m>
                  <m:oMath xmlns:m="http://schemas.openxmlformats.org/officeDocument/2006/math">
                    <m:sSub>
                      <m:sSubPr>
                        <m:ctrlPr>
                          <a:rPr lang="en-US" sz="2800" i="1">
                            <a:latin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cs typeface="Times New Roman" panose="02020603050405020304" pitchFamily="18" charset="0"/>
                          </a:rPr>
                          <m:t>𝑛</m:t>
                        </m:r>
                      </m:e>
                      <m:sub>
                        <m:r>
                          <a:rPr lang="en-US" sz="2800" i="1">
                            <a:latin typeface="Cambria Math" panose="02040503050406030204" pitchFamily="18" charset="0"/>
                            <a:cs typeface="Times New Roman" panose="02020603050405020304" pitchFamily="18" charset="0"/>
                          </a:rPr>
                          <m:t>1</m:t>
                        </m:r>
                      </m:sub>
                    </m:sSub>
                    <m:r>
                      <a:rPr lang="en-US" sz="2800" b="0" i="1" smtClean="0">
                        <a:latin typeface="Cambria Math" panose="02040503050406030204" pitchFamily="18" charset="0"/>
                        <a:cs typeface="Times New Roman" panose="02020603050405020304" pitchFamily="18" charset="0"/>
                      </a:rPr>
                      <m:t>.</m:t>
                    </m:r>
                    <m:sSub>
                      <m:sSubPr>
                        <m:ctrlPr>
                          <a:rPr lang="en-US" sz="2800" i="1">
                            <a:latin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cs typeface="Times New Roman" panose="02020603050405020304" pitchFamily="18" charset="0"/>
                          </a:rPr>
                          <m:t>𝑛</m:t>
                        </m:r>
                      </m:e>
                      <m:sub>
                        <m:r>
                          <a:rPr lang="en-US" sz="2800" b="0" i="1" smtClean="0">
                            <a:latin typeface="Cambria Math" panose="02040503050406030204" pitchFamily="18" charset="0"/>
                            <a:cs typeface="Times New Roman" panose="02020603050405020304" pitchFamily="18" charset="0"/>
                          </a:rPr>
                          <m:t>2</m:t>
                        </m:r>
                      </m:sub>
                    </m:sSub>
                  </m:oMath>
                </a14:m>
                <a:r>
                  <a:rPr lang="en-US" sz="2800" smtClean="0">
                    <a:latin typeface="Times New Roman" panose="02020603050405020304" pitchFamily="18" charset="0"/>
                    <a:cs typeface="Times New Roman" panose="02020603050405020304" pitchFamily="18" charset="0"/>
                  </a:rPr>
                  <a:t>.</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2414" y="1371600"/>
                <a:ext cx="9601200" cy="5029200"/>
              </a:xfrm>
              <a:blipFill rotWithShape="0">
                <a:blip r:embed="rId2"/>
                <a:stretch>
                  <a:fillRect l="-1143" r="-1270"/>
                </a:stretch>
              </a:blipFill>
            </p:spPr>
            <p:txBody>
              <a:bodyPr/>
              <a:lstStyle/>
              <a:p>
                <a:r>
                  <a:rPr lang="en-US">
                    <a:noFill/>
                  </a:rPr>
                  <a:t> </a:t>
                </a:r>
              </a:p>
            </p:txBody>
          </p:sp>
        </mc:Fallback>
      </mc:AlternateContent>
    </p:spTree>
    <p:extLst>
      <p:ext uri="{BB962C8B-B14F-4D97-AF65-F5344CB8AC3E}">
        <p14:creationId xmlns:p14="http://schemas.microsoft.com/office/powerpoint/2010/main" val="8532820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762000"/>
          </a:xfrm>
        </p:spPr>
        <p:txBody>
          <a:bodyPr>
            <a:normAutofit/>
          </a:bodyPr>
          <a:lstStyle/>
          <a:p>
            <a:pPr algn="ctr"/>
            <a:r>
              <a:rPr lang="en-US" sz="3600" b="1" smtClean="0">
                <a:latin typeface="Times New Roman" panose="02020603050405020304" pitchFamily="18" charset="0"/>
                <a:cs typeface="Times New Roman" panose="02020603050405020304" pitchFamily="18" charset="0"/>
              </a:rPr>
              <a:t>Các khái niệm cơ bản về giải tích tổ hợp</a:t>
            </a:r>
            <a:endParaRPr lang="en-US" sz="3600" b="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2414" y="1447800"/>
                <a:ext cx="9601200" cy="4572000"/>
              </a:xfrm>
            </p:spPr>
            <p:txBody>
              <a:bodyPr>
                <a:normAutofit lnSpcReduction="10000"/>
              </a:bodyPr>
              <a:lstStyle/>
              <a:p>
                <a:pPr algn="just">
                  <a:lnSpc>
                    <a:spcPct val="135000"/>
                  </a:lnSpc>
                </a:pPr>
                <a:r>
                  <a:rPr lang="en-US" sz="2800" b="1">
                    <a:latin typeface="Times New Roman" panose="02020603050405020304" pitchFamily="18" charset="0"/>
                    <a:cs typeface="Times New Roman" panose="02020603050405020304" pitchFamily="18" charset="0"/>
                  </a:rPr>
                  <a:t>Quy tắc hoán vị: </a:t>
                </a:r>
                <a:r>
                  <a:rPr lang="en-US" sz="2800">
                    <a:latin typeface="Times New Roman" panose="02020603050405020304" pitchFamily="18" charset="0"/>
                    <a:cs typeface="Times New Roman" panose="02020603050405020304" pitchFamily="18" charset="0"/>
                  </a:rPr>
                  <a:t>Hoán vị là sự sắp xếp </a:t>
                </a:r>
                <a:r>
                  <a:rPr lang="en-US" sz="2800" i="1">
                    <a:latin typeface="Times New Roman" panose="02020603050405020304" pitchFamily="18" charset="0"/>
                    <a:cs typeface="Times New Roman" panose="02020603050405020304" pitchFamily="18" charset="0"/>
                  </a:rPr>
                  <a:t>n</a:t>
                </a:r>
                <a:r>
                  <a:rPr lang="en-US" sz="2800">
                    <a:latin typeface="Times New Roman" panose="02020603050405020304" pitchFamily="18" charset="0"/>
                    <a:cs typeface="Times New Roman" panose="02020603050405020304" pitchFamily="18" charset="0"/>
                  </a:rPr>
                  <a:t> phần tử theo một thứ tự nhất định. Và số các hoán vị là:</a:t>
                </a:r>
              </a:p>
              <a:p>
                <a:pPr marL="0" indent="0" algn="just">
                  <a:lnSpc>
                    <a:spcPct val="135000"/>
                  </a:lnSpc>
                  <a:buNone/>
                </a:pPr>
                <a14:m>
                  <m:oMathPara xmlns:m="http://schemas.openxmlformats.org/officeDocument/2006/math">
                    <m:oMathParaPr>
                      <m:jc m:val="centerGroup"/>
                    </m:oMathParaPr>
                    <m:oMath xmlns:m="http://schemas.openxmlformats.org/officeDocument/2006/math">
                      <m:r>
                        <a:rPr lang="en-US" sz="2800" i="1">
                          <a:latin typeface="Cambria Math" panose="02040503050406030204" pitchFamily="18" charset="0"/>
                          <a:cs typeface="Times New Roman" panose="02020603050405020304" pitchFamily="18" charset="0"/>
                        </a:rPr>
                        <m:t>𝑛</m:t>
                      </m:r>
                      <m:r>
                        <a:rPr lang="en-US" sz="2800" i="1">
                          <a:latin typeface="Cambria Math" panose="02040503050406030204" pitchFamily="18" charset="0"/>
                          <a:cs typeface="Times New Roman" panose="02020603050405020304" pitchFamily="18" charset="0"/>
                        </a:rPr>
                        <m:t>!=</m:t>
                      </m:r>
                      <m:r>
                        <a:rPr lang="en-US" sz="2800" i="1">
                          <a:latin typeface="Cambria Math" panose="02040503050406030204" pitchFamily="18" charset="0"/>
                          <a:cs typeface="Times New Roman" panose="02020603050405020304" pitchFamily="18" charset="0"/>
                        </a:rPr>
                        <m:t>𝑛</m:t>
                      </m:r>
                      <m:d>
                        <m:dPr>
                          <m:ctrlPr>
                            <a:rPr lang="en-US" sz="2800" i="1">
                              <a:latin typeface="Cambria Math" panose="02040503050406030204" pitchFamily="18" charset="0"/>
                              <a:cs typeface="Times New Roman" panose="02020603050405020304" pitchFamily="18" charset="0"/>
                            </a:rPr>
                          </m:ctrlPr>
                        </m:dPr>
                        <m:e>
                          <m:r>
                            <a:rPr lang="en-US" sz="2800" i="1">
                              <a:latin typeface="Cambria Math" panose="02040503050406030204" pitchFamily="18" charset="0"/>
                              <a:cs typeface="Times New Roman" panose="02020603050405020304" pitchFamily="18" charset="0"/>
                            </a:rPr>
                            <m:t>𝑛</m:t>
                          </m:r>
                          <m:r>
                            <a:rPr lang="en-US" sz="2800" i="1">
                              <a:latin typeface="Cambria Math" panose="02040503050406030204" pitchFamily="18" charset="0"/>
                              <a:cs typeface="Times New Roman" panose="02020603050405020304" pitchFamily="18" charset="0"/>
                            </a:rPr>
                            <m:t>−1</m:t>
                          </m:r>
                        </m:e>
                      </m:d>
                      <m:d>
                        <m:dPr>
                          <m:ctrlPr>
                            <a:rPr lang="en-US" sz="2800" i="1">
                              <a:latin typeface="Cambria Math" panose="02040503050406030204" pitchFamily="18" charset="0"/>
                              <a:cs typeface="Times New Roman" panose="02020603050405020304" pitchFamily="18" charset="0"/>
                            </a:rPr>
                          </m:ctrlPr>
                        </m:dPr>
                        <m:e>
                          <m:r>
                            <a:rPr lang="en-US" sz="2800" i="1">
                              <a:latin typeface="Cambria Math" panose="02040503050406030204" pitchFamily="18" charset="0"/>
                              <a:cs typeface="Times New Roman" panose="02020603050405020304" pitchFamily="18" charset="0"/>
                            </a:rPr>
                            <m:t>𝑛</m:t>
                          </m:r>
                          <m:r>
                            <a:rPr lang="en-US" sz="2800" i="1">
                              <a:latin typeface="Cambria Math" panose="02040503050406030204" pitchFamily="18" charset="0"/>
                              <a:cs typeface="Times New Roman" panose="02020603050405020304" pitchFamily="18" charset="0"/>
                            </a:rPr>
                            <m:t>−2</m:t>
                          </m:r>
                        </m:e>
                      </m:d>
                      <m:r>
                        <a:rPr lang="en-US" sz="2800" i="1">
                          <a:latin typeface="Cambria Math" panose="02040503050406030204" pitchFamily="18" charset="0"/>
                          <a:cs typeface="Times New Roman" panose="02020603050405020304" pitchFamily="18" charset="0"/>
                        </a:rPr>
                        <m:t>…2.1</m:t>
                      </m:r>
                    </m:oMath>
                  </m:oMathPara>
                </a14:m>
                <a:endParaRPr lang="en-US" sz="2800">
                  <a:latin typeface="Times New Roman" panose="02020603050405020304" pitchFamily="18" charset="0"/>
                  <a:cs typeface="Times New Roman" panose="02020603050405020304" pitchFamily="18" charset="0"/>
                </a:endParaRPr>
              </a:p>
              <a:p>
                <a:r>
                  <a:rPr lang="en-US" sz="2800" b="1" smtClean="0">
                    <a:latin typeface="Times New Roman" panose="02020603050405020304" pitchFamily="18" charset="0"/>
                    <a:cs typeface="Times New Roman" panose="02020603050405020304" pitchFamily="18" charset="0"/>
                  </a:rPr>
                  <a:t>Chỉnh hợp:</a:t>
                </a:r>
              </a:p>
              <a:p>
                <a:pPr marL="0" indent="0">
                  <a:buNone/>
                </a:pPr>
                <a:r>
                  <a:rPr lang="en-US" sz="2800" smtClean="0">
                    <a:latin typeface="Times New Roman" panose="02020603050405020304" pitchFamily="18" charset="0"/>
                    <a:cs typeface="Times New Roman" panose="02020603050405020304" pitchFamily="18" charset="0"/>
                  </a:rPr>
                  <a:t>Mỗi bộ </a:t>
                </a:r>
                <a:r>
                  <a:rPr lang="en-US" sz="2800" i="1" smtClean="0">
                    <a:latin typeface="Times New Roman" panose="02020603050405020304" pitchFamily="18" charset="0"/>
                    <a:cs typeface="Times New Roman" panose="02020603050405020304" pitchFamily="18" charset="0"/>
                  </a:rPr>
                  <a:t>r</a:t>
                </a:r>
                <a:r>
                  <a:rPr lang="en-US" sz="2800" smtClean="0">
                    <a:latin typeface="Times New Roman" panose="02020603050405020304" pitchFamily="18" charset="0"/>
                    <a:cs typeface="Times New Roman" panose="02020603050405020304" pitchFamily="18" charset="0"/>
                  </a:rPr>
                  <a:t> phần tử có kể thứ tự được lấy không lặp từ tập </a:t>
                </a:r>
                <a:r>
                  <a:rPr lang="en-US" sz="2800" i="1" smtClean="0">
                    <a:latin typeface="Times New Roman" panose="02020603050405020304" pitchFamily="18" charset="0"/>
                    <a:cs typeface="Times New Roman" panose="02020603050405020304" pitchFamily="18" charset="0"/>
                  </a:rPr>
                  <a:t>n</a:t>
                </a:r>
                <a:r>
                  <a:rPr lang="en-US" sz="2800" smtClean="0">
                    <a:latin typeface="Times New Roman" panose="02020603050405020304" pitchFamily="18" charset="0"/>
                    <a:cs typeface="Times New Roman" panose="02020603050405020304" pitchFamily="18" charset="0"/>
                  </a:rPr>
                  <a:t> phần tử </a:t>
                </a:r>
                <a14:m>
                  <m:oMath xmlns:m="http://schemas.openxmlformats.org/officeDocument/2006/math">
                    <m:r>
                      <a:rPr lang="en-US" sz="2800" b="0" i="1" smtClean="0">
                        <a:latin typeface="Cambria Math" panose="02040503050406030204" pitchFamily="18" charset="0"/>
                        <a:cs typeface="Times New Roman" panose="02020603050405020304" pitchFamily="18" charset="0"/>
                      </a:rPr>
                      <m:t>(1</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𝑟</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𝑛</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800" smtClean="0">
                    <a:latin typeface="Times New Roman" panose="02020603050405020304" pitchFamily="18" charset="0"/>
                    <a:cs typeface="Times New Roman" panose="02020603050405020304" pitchFamily="18" charset="0"/>
                  </a:rPr>
                  <a:t> gọi là một chỉnh hợp chập </a:t>
                </a:r>
                <a:r>
                  <a:rPr lang="en-US" sz="2800" i="1" smtClean="0">
                    <a:latin typeface="Times New Roman" panose="02020603050405020304" pitchFamily="18" charset="0"/>
                    <a:cs typeface="Times New Roman" panose="02020603050405020304" pitchFamily="18" charset="0"/>
                  </a:rPr>
                  <a:t>r</a:t>
                </a:r>
                <a:r>
                  <a:rPr lang="en-US" sz="2800" smtClean="0">
                    <a:latin typeface="Times New Roman" panose="02020603050405020304" pitchFamily="18" charset="0"/>
                    <a:cs typeface="Times New Roman" panose="02020603050405020304" pitchFamily="18" charset="0"/>
                  </a:rPr>
                  <a:t> của </a:t>
                </a:r>
                <a:r>
                  <a:rPr lang="en-US" sz="2800" i="1" smtClean="0">
                    <a:latin typeface="Times New Roman" panose="02020603050405020304" pitchFamily="18" charset="0"/>
                    <a:cs typeface="Times New Roman" panose="02020603050405020304" pitchFamily="18" charset="0"/>
                  </a:rPr>
                  <a:t>n</a:t>
                </a:r>
                <a:r>
                  <a:rPr lang="en-US" sz="2800" smtClean="0">
                    <a:latin typeface="Times New Roman" panose="02020603050405020304" pitchFamily="18" charset="0"/>
                    <a:cs typeface="Times New Roman" panose="02020603050405020304" pitchFamily="18" charset="0"/>
                  </a:rPr>
                  <a:t> phần tử đã cho.</a:t>
                </a:r>
              </a:p>
              <a:p>
                <a:pPr marL="0" indent="0">
                  <a:buNone/>
                </a:pPr>
                <a:r>
                  <a:rPr lang="en-US" sz="2800" smtClean="0">
                    <a:latin typeface="Times New Roman" panose="02020603050405020304" pitchFamily="18" charset="0"/>
                    <a:cs typeface="Times New Roman" panose="02020603050405020304" pitchFamily="18" charset="0"/>
                  </a:rPr>
                  <a:t>Kí hiệu: </a:t>
                </a:r>
              </a:p>
              <a:p>
                <a:pPr marL="0" indent="0">
                  <a:buNone/>
                </a:pPr>
                <a14:m>
                  <m:oMathPara xmlns:m="http://schemas.openxmlformats.org/officeDocument/2006/math">
                    <m:oMathParaPr>
                      <m:jc m:val="centerGroup"/>
                    </m:oMathParaPr>
                    <m:oMath xmlns:m="http://schemas.openxmlformats.org/officeDocument/2006/math">
                      <m:sSubSup>
                        <m:sSubSupPr>
                          <m:ctrlPr>
                            <a:rPr lang="en-US" sz="2800" i="1" smtClean="0">
                              <a:latin typeface="Cambria Math" panose="02040503050406030204" pitchFamily="18" charset="0"/>
                              <a:cs typeface="Times New Roman" panose="02020603050405020304" pitchFamily="18" charset="0"/>
                            </a:rPr>
                          </m:ctrlPr>
                        </m:sSubSupPr>
                        <m:e>
                          <m:r>
                            <a:rPr lang="en-US" sz="2800" b="0" i="1" smtClean="0">
                              <a:latin typeface="Cambria Math" panose="02040503050406030204" pitchFamily="18" charset="0"/>
                              <a:cs typeface="Times New Roman" panose="02020603050405020304" pitchFamily="18" charset="0"/>
                            </a:rPr>
                            <m:t>𝑃</m:t>
                          </m:r>
                        </m:e>
                        <m:sub>
                          <m:r>
                            <a:rPr lang="en-US" sz="2800" b="0" i="1" smtClean="0">
                              <a:latin typeface="Cambria Math" panose="02040503050406030204" pitchFamily="18" charset="0"/>
                              <a:cs typeface="Times New Roman" panose="02020603050405020304" pitchFamily="18" charset="0"/>
                            </a:rPr>
                            <m:t>𝑛</m:t>
                          </m:r>
                        </m:sub>
                        <m:sup>
                          <m:r>
                            <a:rPr lang="en-US" sz="2800" b="0" i="1" smtClean="0">
                              <a:latin typeface="Cambria Math" panose="02040503050406030204" pitchFamily="18" charset="0"/>
                              <a:cs typeface="Times New Roman" panose="02020603050405020304" pitchFamily="18" charset="0"/>
                            </a:rPr>
                            <m:t>𝑟</m:t>
                          </m:r>
                        </m:sup>
                      </m:sSubSup>
                      <m:r>
                        <a:rPr lang="en-US" sz="2800" b="0" i="1" smtClean="0">
                          <a:latin typeface="Cambria Math" panose="02040503050406030204" pitchFamily="18" charset="0"/>
                          <a:cs typeface="Times New Roman" panose="02020603050405020304" pitchFamily="18" charset="0"/>
                        </a:rPr>
                        <m:t>=</m:t>
                      </m:r>
                      <m:f>
                        <m:fPr>
                          <m:ctrlPr>
                            <a:rPr lang="en-US" sz="2800" b="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𝑛</m:t>
                          </m:r>
                          <m:r>
                            <a:rPr lang="en-US" sz="2800" b="0" i="1" smtClean="0">
                              <a:latin typeface="Cambria Math" panose="02040503050406030204" pitchFamily="18" charset="0"/>
                              <a:cs typeface="Times New Roman" panose="02020603050405020304" pitchFamily="18" charset="0"/>
                            </a:rPr>
                            <m:t>!</m:t>
                          </m:r>
                        </m:num>
                        <m:den>
                          <m:d>
                            <m:dPr>
                              <m:ctrlPr>
                                <a:rPr lang="en-US" sz="2800" b="0" i="1" smtClean="0">
                                  <a:latin typeface="Cambria Math" panose="02040503050406030204" pitchFamily="18" charset="0"/>
                                  <a:cs typeface="Times New Roman" panose="02020603050405020304" pitchFamily="18" charset="0"/>
                                </a:rPr>
                              </m:ctrlPr>
                            </m:dPr>
                            <m:e>
                              <m:r>
                                <a:rPr lang="en-US" sz="2800" b="0" i="1" smtClean="0">
                                  <a:latin typeface="Cambria Math" panose="02040503050406030204" pitchFamily="18" charset="0"/>
                                  <a:cs typeface="Times New Roman" panose="02020603050405020304" pitchFamily="18" charset="0"/>
                                </a:rPr>
                                <m:t>𝑛</m:t>
                              </m:r>
                              <m:r>
                                <a:rPr lang="en-US" sz="2800" b="0" i="1" smtClean="0">
                                  <a:latin typeface="Cambria Math" panose="02040503050406030204" pitchFamily="18" charset="0"/>
                                  <a:cs typeface="Times New Roman" panose="02020603050405020304" pitchFamily="18" charset="0"/>
                                </a:rPr>
                                <m:t>−</m:t>
                              </m:r>
                              <m:r>
                                <a:rPr lang="en-US" sz="2800" b="0" i="1" smtClean="0">
                                  <a:latin typeface="Cambria Math" panose="02040503050406030204" pitchFamily="18" charset="0"/>
                                  <a:cs typeface="Times New Roman" panose="02020603050405020304" pitchFamily="18" charset="0"/>
                                </a:rPr>
                                <m:t>𝑟</m:t>
                              </m:r>
                            </m:e>
                          </m:d>
                          <m:r>
                            <a:rPr lang="en-US" sz="2800" b="0" i="1" smtClean="0">
                              <a:latin typeface="Cambria Math" panose="02040503050406030204" pitchFamily="18" charset="0"/>
                              <a:cs typeface="Times New Roman" panose="02020603050405020304" pitchFamily="18" charset="0"/>
                            </a:rPr>
                            <m:t>!</m:t>
                          </m:r>
                        </m:den>
                      </m:f>
                    </m:oMath>
                  </m:oMathPara>
                </a14:m>
                <a:endParaRPr lang="en-US" sz="28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2414" y="1447800"/>
                <a:ext cx="9601200" cy="4572000"/>
              </a:xfrm>
              <a:blipFill rotWithShape="0">
                <a:blip r:embed="rId2"/>
                <a:stretch>
                  <a:fillRect l="-1333" t="-133" r="-1587"/>
                </a:stretch>
              </a:blipFill>
            </p:spPr>
            <p:txBody>
              <a:bodyPr/>
              <a:lstStyle/>
              <a:p>
                <a:r>
                  <a:rPr lang="en-US">
                    <a:noFill/>
                  </a:rPr>
                  <a:t> </a:t>
                </a:r>
              </a:p>
            </p:txBody>
          </p:sp>
        </mc:Fallback>
      </mc:AlternateContent>
    </p:spTree>
    <p:extLst>
      <p:ext uri="{BB962C8B-B14F-4D97-AF65-F5344CB8AC3E}">
        <p14:creationId xmlns:p14="http://schemas.microsoft.com/office/powerpoint/2010/main" val="2039262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762000"/>
          </a:xfrm>
        </p:spPr>
        <p:txBody>
          <a:bodyPr>
            <a:normAutofit/>
          </a:bodyPr>
          <a:lstStyle/>
          <a:p>
            <a:pPr algn="ctr"/>
            <a:r>
              <a:rPr lang="en-US" sz="3600" b="1" smtClean="0">
                <a:latin typeface="Times New Roman" panose="02020603050405020304" pitchFamily="18" charset="0"/>
                <a:cs typeface="Times New Roman" panose="02020603050405020304" pitchFamily="18" charset="0"/>
              </a:rPr>
              <a:t>Các khái niệm cơ bản về giải tích tổ hợp</a:t>
            </a:r>
            <a:endParaRPr lang="en-US" sz="3600" b="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800" b="1" smtClean="0">
                    <a:latin typeface="Times New Roman" panose="02020603050405020304" pitchFamily="18" charset="0"/>
                    <a:cs typeface="Times New Roman" panose="02020603050405020304" pitchFamily="18" charset="0"/>
                  </a:rPr>
                  <a:t>Tổ hợp:</a:t>
                </a:r>
              </a:p>
              <a:p>
                <a:pPr marL="0" indent="0">
                  <a:buNone/>
                </a:pPr>
                <a:r>
                  <a:rPr lang="en-US" sz="2800" smtClean="0">
                    <a:latin typeface="Times New Roman" panose="02020603050405020304" pitchFamily="18" charset="0"/>
                    <a:cs typeface="Times New Roman" panose="02020603050405020304" pitchFamily="18" charset="0"/>
                  </a:rPr>
                  <a:t>Mỗi bộ </a:t>
                </a:r>
                <a:r>
                  <a:rPr lang="en-US" sz="2800" i="1" smtClean="0">
                    <a:latin typeface="Times New Roman" panose="02020603050405020304" pitchFamily="18" charset="0"/>
                    <a:cs typeface="Times New Roman" panose="02020603050405020304" pitchFamily="18" charset="0"/>
                  </a:rPr>
                  <a:t>r</a:t>
                </a:r>
                <a:r>
                  <a:rPr lang="en-US" sz="2800" smtClean="0">
                    <a:latin typeface="Times New Roman" panose="02020603050405020304" pitchFamily="18" charset="0"/>
                    <a:cs typeface="Times New Roman" panose="02020603050405020304" pitchFamily="18" charset="0"/>
                  </a:rPr>
                  <a:t> phần tử không kể đến thứ tự được lấy không lặp từ tập </a:t>
                </a:r>
                <a:r>
                  <a:rPr lang="en-US" sz="2800" i="1" smtClean="0">
                    <a:latin typeface="Times New Roman" panose="02020603050405020304" pitchFamily="18" charset="0"/>
                    <a:cs typeface="Times New Roman" panose="02020603050405020304" pitchFamily="18" charset="0"/>
                  </a:rPr>
                  <a:t>n</a:t>
                </a:r>
                <a:r>
                  <a:rPr lang="en-US" sz="2800" smtClean="0">
                    <a:latin typeface="Times New Roman" panose="02020603050405020304" pitchFamily="18" charset="0"/>
                    <a:cs typeface="Times New Roman" panose="02020603050405020304" pitchFamily="18" charset="0"/>
                  </a:rPr>
                  <a:t> phần tử </a:t>
                </a:r>
                <a14:m>
                  <m:oMath xmlns:m="http://schemas.openxmlformats.org/officeDocument/2006/math">
                    <m:r>
                      <a:rPr lang="en-US" sz="2800" b="0" i="1" smtClean="0">
                        <a:latin typeface="Cambria Math" panose="02040503050406030204" pitchFamily="18" charset="0"/>
                        <a:cs typeface="Times New Roman" panose="02020603050405020304" pitchFamily="18" charset="0"/>
                      </a:rPr>
                      <m:t>(1</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𝑟</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𝑛</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800" smtClean="0">
                    <a:latin typeface="Times New Roman" panose="02020603050405020304" pitchFamily="18" charset="0"/>
                    <a:cs typeface="Times New Roman" panose="02020603050405020304" pitchFamily="18" charset="0"/>
                  </a:rPr>
                  <a:t> gọi là một tổ hợp chập </a:t>
                </a:r>
                <a:r>
                  <a:rPr lang="en-US" sz="2800" i="1" smtClean="0">
                    <a:latin typeface="Times New Roman" panose="02020603050405020304" pitchFamily="18" charset="0"/>
                    <a:cs typeface="Times New Roman" panose="02020603050405020304" pitchFamily="18" charset="0"/>
                  </a:rPr>
                  <a:t>r</a:t>
                </a:r>
                <a:r>
                  <a:rPr lang="en-US" sz="2800" smtClean="0">
                    <a:latin typeface="Times New Roman" panose="02020603050405020304" pitchFamily="18" charset="0"/>
                    <a:cs typeface="Times New Roman" panose="02020603050405020304" pitchFamily="18" charset="0"/>
                  </a:rPr>
                  <a:t> của </a:t>
                </a:r>
                <a:r>
                  <a:rPr lang="en-US" sz="2800" i="1" smtClean="0">
                    <a:latin typeface="Times New Roman" panose="02020603050405020304" pitchFamily="18" charset="0"/>
                    <a:cs typeface="Times New Roman" panose="02020603050405020304" pitchFamily="18" charset="0"/>
                  </a:rPr>
                  <a:t>n</a:t>
                </a:r>
                <a:r>
                  <a:rPr lang="en-US" sz="2800" smtClean="0">
                    <a:latin typeface="Times New Roman" panose="02020603050405020304" pitchFamily="18" charset="0"/>
                    <a:cs typeface="Times New Roman" panose="02020603050405020304" pitchFamily="18" charset="0"/>
                  </a:rPr>
                  <a:t> phần tử đã cho.</a:t>
                </a:r>
              </a:p>
              <a:p>
                <a:pPr marL="0" indent="0">
                  <a:buNone/>
                </a:pPr>
                <a:r>
                  <a:rPr lang="en-US" sz="2800" smtClean="0">
                    <a:latin typeface="Times New Roman" panose="02020603050405020304" pitchFamily="18" charset="0"/>
                    <a:cs typeface="Times New Roman" panose="02020603050405020304" pitchFamily="18" charset="0"/>
                  </a:rPr>
                  <a:t>Kí hiệu: </a:t>
                </a:r>
              </a:p>
              <a:p>
                <a:pPr marL="0" indent="0">
                  <a:buNone/>
                </a:pPr>
                <a14:m>
                  <m:oMathPara xmlns:m="http://schemas.openxmlformats.org/officeDocument/2006/math">
                    <m:oMathParaPr>
                      <m:jc m:val="centerGroup"/>
                    </m:oMathParaPr>
                    <m:oMath xmlns:m="http://schemas.openxmlformats.org/officeDocument/2006/math">
                      <m:sSubSup>
                        <m:sSubSupPr>
                          <m:ctrlPr>
                            <a:rPr lang="en-US" sz="2800" i="1" smtClean="0">
                              <a:latin typeface="Cambria Math" panose="02040503050406030204" pitchFamily="18" charset="0"/>
                              <a:cs typeface="Times New Roman" panose="02020603050405020304" pitchFamily="18" charset="0"/>
                            </a:rPr>
                          </m:ctrlPr>
                        </m:sSubSupPr>
                        <m:e>
                          <m:r>
                            <a:rPr lang="en-US" sz="2800" b="0" i="1" smtClean="0">
                              <a:latin typeface="Cambria Math" panose="02040503050406030204" pitchFamily="18" charset="0"/>
                              <a:cs typeface="Times New Roman" panose="02020603050405020304" pitchFamily="18" charset="0"/>
                            </a:rPr>
                            <m:t>𝐶</m:t>
                          </m:r>
                        </m:e>
                        <m:sub>
                          <m:r>
                            <a:rPr lang="en-US" sz="2800" b="0" i="1" smtClean="0">
                              <a:latin typeface="Cambria Math" panose="02040503050406030204" pitchFamily="18" charset="0"/>
                              <a:cs typeface="Times New Roman" panose="02020603050405020304" pitchFamily="18" charset="0"/>
                            </a:rPr>
                            <m:t>𝑛</m:t>
                          </m:r>
                        </m:sub>
                        <m:sup>
                          <m:r>
                            <a:rPr lang="en-US" sz="2800" b="0" i="1" smtClean="0">
                              <a:latin typeface="Cambria Math" panose="02040503050406030204" pitchFamily="18" charset="0"/>
                              <a:cs typeface="Times New Roman" panose="02020603050405020304" pitchFamily="18" charset="0"/>
                            </a:rPr>
                            <m:t>𝑟</m:t>
                          </m:r>
                        </m:sup>
                      </m:sSubSup>
                      <m:r>
                        <a:rPr lang="en-US" sz="2800" b="0" i="1" smtClean="0">
                          <a:latin typeface="Cambria Math" panose="02040503050406030204" pitchFamily="18" charset="0"/>
                          <a:cs typeface="Times New Roman" panose="02020603050405020304" pitchFamily="18" charset="0"/>
                        </a:rPr>
                        <m:t>=</m:t>
                      </m:r>
                      <m:f>
                        <m:fPr>
                          <m:ctrlPr>
                            <a:rPr lang="en-US" sz="2800" b="0" i="1" smtClean="0">
                              <a:latin typeface="Cambria Math" panose="02040503050406030204" pitchFamily="18" charset="0"/>
                              <a:cs typeface="Times New Roman" panose="02020603050405020304" pitchFamily="18" charset="0"/>
                            </a:rPr>
                          </m:ctrlPr>
                        </m:fPr>
                        <m:num>
                          <m:r>
                            <a:rPr lang="en-US" sz="2800" b="0" i="1" smtClean="0">
                              <a:latin typeface="Cambria Math" panose="02040503050406030204" pitchFamily="18" charset="0"/>
                              <a:cs typeface="Times New Roman" panose="02020603050405020304" pitchFamily="18" charset="0"/>
                            </a:rPr>
                            <m:t>𝑛</m:t>
                          </m:r>
                          <m:r>
                            <a:rPr lang="en-US" sz="2800" b="0" i="1" smtClean="0">
                              <a:latin typeface="Cambria Math" panose="02040503050406030204" pitchFamily="18" charset="0"/>
                              <a:cs typeface="Times New Roman" panose="02020603050405020304" pitchFamily="18" charset="0"/>
                            </a:rPr>
                            <m:t>!</m:t>
                          </m:r>
                        </m:num>
                        <m:den>
                          <m:r>
                            <a:rPr lang="en-US" sz="2800" b="0" i="1" smtClean="0">
                              <a:latin typeface="Cambria Math" panose="02040503050406030204" pitchFamily="18" charset="0"/>
                              <a:cs typeface="Times New Roman" panose="02020603050405020304" pitchFamily="18" charset="0"/>
                            </a:rPr>
                            <m:t>𝑟</m:t>
                          </m:r>
                          <m:r>
                            <a:rPr lang="en-US" sz="2800" b="0" i="1" smtClean="0">
                              <a:latin typeface="Cambria Math" panose="02040503050406030204" pitchFamily="18" charset="0"/>
                              <a:cs typeface="Times New Roman" panose="02020603050405020304" pitchFamily="18" charset="0"/>
                            </a:rPr>
                            <m:t>!</m:t>
                          </m:r>
                          <m:d>
                            <m:dPr>
                              <m:ctrlPr>
                                <a:rPr lang="en-US" sz="2800" b="0" i="1" smtClean="0">
                                  <a:latin typeface="Cambria Math" panose="02040503050406030204" pitchFamily="18" charset="0"/>
                                  <a:cs typeface="Times New Roman" panose="02020603050405020304" pitchFamily="18" charset="0"/>
                                </a:rPr>
                              </m:ctrlPr>
                            </m:dPr>
                            <m:e>
                              <m:r>
                                <a:rPr lang="en-US" sz="2800" b="0" i="1" smtClean="0">
                                  <a:latin typeface="Cambria Math" panose="02040503050406030204" pitchFamily="18" charset="0"/>
                                  <a:cs typeface="Times New Roman" panose="02020603050405020304" pitchFamily="18" charset="0"/>
                                </a:rPr>
                                <m:t>𝑛</m:t>
                              </m:r>
                              <m:r>
                                <a:rPr lang="en-US" sz="2800" b="0" i="1" smtClean="0">
                                  <a:latin typeface="Cambria Math" panose="02040503050406030204" pitchFamily="18" charset="0"/>
                                  <a:cs typeface="Times New Roman" panose="02020603050405020304" pitchFamily="18" charset="0"/>
                                </a:rPr>
                                <m:t>−</m:t>
                              </m:r>
                              <m:r>
                                <a:rPr lang="en-US" sz="2800" b="0" i="1" smtClean="0">
                                  <a:latin typeface="Cambria Math" panose="02040503050406030204" pitchFamily="18" charset="0"/>
                                  <a:cs typeface="Times New Roman" panose="02020603050405020304" pitchFamily="18" charset="0"/>
                                </a:rPr>
                                <m:t>𝑟</m:t>
                              </m:r>
                            </m:e>
                          </m:d>
                          <m:r>
                            <a:rPr lang="en-US" sz="2800" b="0" i="1" smtClean="0">
                              <a:latin typeface="Cambria Math" panose="02040503050406030204" pitchFamily="18" charset="0"/>
                              <a:cs typeface="Times New Roman" panose="02020603050405020304" pitchFamily="18" charset="0"/>
                            </a:rPr>
                            <m:t>!</m:t>
                          </m:r>
                        </m:den>
                      </m:f>
                    </m:oMath>
                  </m:oMathPara>
                </a14:m>
                <a:endParaRPr lang="en-US" sz="28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333" t="-2471" r="-635"/>
                </a:stretch>
              </a:blipFill>
            </p:spPr>
            <p:txBody>
              <a:bodyPr/>
              <a:lstStyle/>
              <a:p>
                <a:r>
                  <a:rPr lang="en-US">
                    <a:noFill/>
                  </a:rPr>
                  <a:t> </a:t>
                </a:r>
              </a:p>
            </p:txBody>
          </p:sp>
        </mc:Fallback>
      </mc:AlternateContent>
    </p:spTree>
    <p:extLst>
      <p:ext uri="{BB962C8B-B14F-4D97-AF65-F5344CB8AC3E}">
        <p14:creationId xmlns:p14="http://schemas.microsoft.com/office/powerpoint/2010/main" val="3496399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nSpc>
                <a:spcPct val="125000"/>
              </a:lnSpc>
              <a:buNone/>
            </a:pPr>
            <a:r>
              <a:rPr lang="en-US" sz="2800" b="1" smtClean="0">
                <a:latin typeface="Times New Roman" panose="02020603050405020304" pitchFamily="18" charset="0"/>
                <a:cs typeface="Times New Roman" panose="02020603050405020304" pitchFamily="18" charset="0"/>
              </a:rPr>
              <a:t>Ví dụ: </a:t>
            </a:r>
            <a:r>
              <a:rPr lang="en-US" sz="2800" smtClean="0">
                <a:latin typeface="Times New Roman" panose="02020603050405020304" pitchFamily="18" charset="0"/>
                <a:cs typeface="Times New Roman" panose="02020603050405020304" pitchFamily="18" charset="0"/>
              </a:rPr>
              <a:t>Một lớp có 100 sinh viên gồm 75 nữ. Người ta cần chọn ra một nhóm 4 sinh viên. Tính xác suất để:</a:t>
            </a:r>
          </a:p>
          <a:p>
            <a:pPr marL="457200" indent="-457200">
              <a:lnSpc>
                <a:spcPct val="125000"/>
              </a:lnSpc>
              <a:buAutoNum type="alphaLcPeriod"/>
            </a:pPr>
            <a:r>
              <a:rPr lang="en-US" sz="2800" smtClean="0">
                <a:latin typeface="Times New Roman" panose="02020603050405020304" pitchFamily="18" charset="0"/>
                <a:cs typeface="Times New Roman" panose="02020603050405020304" pitchFamily="18" charset="0"/>
              </a:rPr>
              <a:t>Chọn được 2 bạn nữ.</a:t>
            </a:r>
          </a:p>
          <a:p>
            <a:pPr marL="457200" indent="-457200">
              <a:lnSpc>
                <a:spcPct val="125000"/>
              </a:lnSpc>
              <a:buAutoNum type="alphaLcPeriod"/>
            </a:pPr>
            <a:r>
              <a:rPr lang="en-US" sz="2800" smtClean="0">
                <a:latin typeface="Times New Roman" panose="02020603050405020304" pitchFamily="18" charset="0"/>
                <a:cs typeface="Times New Roman" panose="02020603050405020304" pitchFamily="18" charset="0"/>
              </a:rPr>
              <a:t>Chọn được ít nhất 1 sinh viên nữ.</a:t>
            </a:r>
            <a:endParaRPr lang="en-US" sz="28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40486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smtClean="0">
                <a:latin typeface="Times New Roman" panose="02020603050405020304" pitchFamily="18" charset="0"/>
                <a:cs typeface="Times New Roman" panose="02020603050405020304" pitchFamily="18" charset="0"/>
              </a:rPr>
              <a:t>Xác suất cổ điển</a:t>
            </a:r>
            <a:endParaRPr lang="en-US" b="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pPr algn="just">
                  <a:lnSpc>
                    <a:spcPct val="100000"/>
                  </a:lnSpc>
                </a:pPr>
                <a:r>
                  <a:rPr lang="en-US" sz="2800" b="1" smtClean="0">
                    <a:latin typeface="Times New Roman" panose="02020603050405020304" pitchFamily="18" charset="0"/>
                    <a:cs typeface="Times New Roman" panose="02020603050405020304" pitchFamily="18" charset="0"/>
                  </a:rPr>
                  <a:t>Định nghĩa: </a:t>
                </a:r>
                <a:r>
                  <a:rPr lang="en-US" sz="2800" smtClean="0">
                    <a:latin typeface="Times New Roman" panose="02020603050405020304" pitchFamily="18" charset="0"/>
                    <a:cs typeface="Times New Roman" panose="02020603050405020304" pitchFamily="18" charset="0"/>
                  </a:rPr>
                  <a:t>Cho một phép thử xác suất có không gian mẫu </a:t>
                </a:r>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Ω</m:t>
                    </m:r>
                  </m:oMath>
                </a14:m>
                <a:r>
                  <a:rPr lang="en-US" sz="2800" smtClean="0">
                    <a:latin typeface="Times New Roman" panose="02020603050405020304" pitchFamily="18" charset="0"/>
                    <a:cs typeface="Times New Roman" panose="02020603050405020304" pitchFamily="18" charset="0"/>
                  </a:rPr>
                  <a:t> có hữu hạn các biến cố sơ cấp đồng khả năng xảy ra. Khi đó, xác suất của biến cố </a:t>
                </a:r>
                <a14:m>
                  <m:oMath xmlns:m="http://schemas.openxmlformats.org/officeDocument/2006/math">
                    <m:r>
                      <a:rPr lang="en-US" sz="2800" b="0" i="1" smtClean="0">
                        <a:latin typeface="Cambria Math" panose="02040503050406030204" pitchFamily="18" charset="0"/>
                      </a:rPr>
                      <m:t>𝐸</m:t>
                    </m:r>
                  </m:oMath>
                </a14:m>
                <a:r>
                  <a:rPr lang="en-US" sz="2800" smtClean="0">
                    <a:latin typeface="Times New Roman" panose="02020603050405020304" pitchFamily="18" charset="0"/>
                    <a:cs typeface="Times New Roman" panose="02020603050405020304" pitchFamily="18" charset="0"/>
                  </a:rPr>
                  <a:t>, kí hiệu là </a:t>
                </a:r>
                <a14:m>
                  <m:oMath xmlns:m="http://schemas.openxmlformats.org/officeDocument/2006/math">
                    <m:r>
                      <a:rPr lang="en-US" sz="2800" i="1">
                        <a:latin typeface="Cambria Math" panose="02040503050406030204" pitchFamily="18" charset="0"/>
                      </a:rPr>
                      <m:t>𝑃</m:t>
                    </m:r>
                    <m:d>
                      <m:dPr>
                        <m:ctrlPr>
                          <a:rPr lang="en-US" sz="2800" i="1">
                            <a:latin typeface="Cambria Math" panose="02040503050406030204" pitchFamily="18" charset="0"/>
                          </a:rPr>
                        </m:ctrlPr>
                      </m:dPr>
                      <m:e>
                        <m:r>
                          <a:rPr lang="en-US" sz="2800" i="1">
                            <a:latin typeface="Cambria Math" panose="02040503050406030204" pitchFamily="18" charset="0"/>
                          </a:rPr>
                          <m:t>𝐸</m:t>
                        </m:r>
                      </m:e>
                    </m:d>
                  </m:oMath>
                </a14:m>
                <a:r>
                  <a:rPr lang="en-US" sz="2800" smtClean="0">
                    <a:latin typeface="Times New Roman" panose="02020603050405020304" pitchFamily="18" charset="0"/>
                    <a:cs typeface="Times New Roman" panose="02020603050405020304" pitchFamily="18" charset="0"/>
                  </a:rPr>
                  <a:t>, được xác định:</a:t>
                </a:r>
              </a:p>
              <a:p>
                <a:pPr marL="0" indent="0" algn="just">
                  <a:lnSpc>
                    <a:spcPct val="100000"/>
                  </a:lnSpc>
                  <a:buNone/>
                </a:pPr>
                <a14:m>
                  <m:oMathPara xmlns:m="http://schemas.openxmlformats.org/officeDocument/2006/math">
                    <m:oMathParaPr>
                      <m:jc m:val="centerGroup"/>
                    </m:oMathParaPr>
                    <m:oMath xmlns:m="http://schemas.openxmlformats.org/officeDocument/2006/math">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𝐸</m:t>
                          </m:r>
                        </m:e>
                      </m:d>
                      <m:r>
                        <a:rPr lang="en-US" sz="2800" b="0" i="1" smtClean="0">
                          <a:latin typeface="Cambria Math" panose="02040503050406030204" pitchFamily="18" charset="0"/>
                        </a:rPr>
                        <m:t>=</m:t>
                      </m:r>
                      <m:f>
                        <m:fPr>
                          <m:ctrlPr>
                            <a:rPr lang="en-US" sz="2800" b="0" i="1" smtClean="0">
                              <a:latin typeface="Cambria Math" panose="02040503050406030204" pitchFamily="18" charset="0"/>
                            </a:rPr>
                          </m:ctrlPr>
                        </m:fPr>
                        <m:num>
                          <m:r>
                            <a:rPr lang="en-US" sz="2800" b="0" i="1" smtClean="0">
                              <a:latin typeface="Cambria Math" panose="02040503050406030204" pitchFamily="18" charset="0"/>
                            </a:rPr>
                            <m:t>𝑛</m:t>
                          </m:r>
                          <m:r>
                            <a:rPr lang="en-US" sz="2800" b="0" i="1" smtClean="0">
                              <a:latin typeface="Cambria Math" panose="02040503050406030204" pitchFamily="18" charset="0"/>
                            </a:rPr>
                            <m:t>(</m:t>
                          </m:r>
                          <m:r>
                            <a:rPr lang="en-US" sz="2800" b="0" i="1" smtClean="0">
                              <a:latin typeface="Cambria Math" panose="02040503050406030204" pitchFamily="18" charset="0"/>
                            </a:rPr>
                            <m:t>𝐸</m:t>
                          </m:r>
                          <m:r>
                            <a:rPr lang="en-US" sz="2800" b="0" i="1" smtClean="0">
                              <a:latin typeface="Cambria Math" panose="02040503050406030204" pitchFamily="18" charset="0"/>
                            </a:rPr>
                            <m:t>)</m:t>
                          </m:r>
                        </m:num>
                        <m:den>
                          <m:r>
                            <a:rPr lang="en-US" sz="2800" b="0" i="1" smtClean="0">
                              <a:latin typeface="Cambria Math" panose="02040503050406030204" pitchFamily="18" charset="0"/>
                            </a:rPr>
                            <m:t>𝑛</m:t>
                          </m:r>
                          <m:r>
                            <a:rPr lang="en-US" sz="2800" b="0" i="1" smtClean="0">
                              <a:latin typeface="Cambria Math" panose="02040503050406030204" pitchFamily="18" charset="0"/>
                            </a:rPr>
                            <m:t>(</m:t>
                          </m:r>
                          <m:r>
                            <m:rPr>
                              <m:sty m:val="p"/>
                            </m:rPr>
                            <a:rPr lang="el-GR" sz="2800" b="0" i="1" smtClean="0">
                              <a:latin typeface="Cambria Math" panose="02040503050406030204" pitchFamily="18" charset="0"/>
                              <a:ea typeface="Cambria Math" panose="02040503050406030204" pitchFamily="18" charset="0"/>
                            </a:rPr>
                            <m:t>Ω</m:t>
                          </m:r>
                          <m:r>
                            <a:rPr lang="en-US" sz="2800" b="0" i="1" smtClean="0">
                              <a:latin typeface="Cambria Math" panose="02040503050406030204" pitchFamily="18" charset="0"/>
                              <a:ea typeface="Cambria Math" panose="02040503050406030204" pitchFamily="18" charset="0"/>
                            </a:rPr>
                            <m:t>)</m:t>
                          </m:r>
                        </m:den>
                      </m:f>
                    </m:oMath>
                  </m:oMathPara>
                </a14:m>
                <a:endParaRPr lang="en-US" sz="2800" b="0" smtClean="0">
                  <a:latin typeface="Times New Roman" panose="02020603050405020304" pitchFamily="18" charset="0"/>
                  <a:cs typeface="Times New Roman" panose="02020603050405020304" pitchFamily="18" charset="0"/>
                </a:endParaRPr>
              </a:p>
              <a:p>
                <a:pPr marL="0" indent="0" algn="just">
                  <a:lnSpc>
                    <a:spcPct val="100000"/>
                  </a:lnSpc>
                  <a:buNone/>
                </a:pPr>
                <a:r>
                  <a:rPr lang="en-US" sz="2800" smtClean="0">
                    <a:latin typeface="Times New Roman" panose="02020603050405020304" pitchFamily="18" charset="0"/>
                    <a:cs typeface="Times New Roman" panose="02020603050405020304" pitchFamily="18" charset="0"/>
                  </a:rPr>
                  <a:t>trong đó </a:t>
                </a:r>
                <a14:m>
                  <m:oMath xmlns:m="http://schemas.openxmlformats.org/officeDocument/2006/math">
                    <m:r>
                      <a:rPr lang="en-US" sz="2800" b="0" i="1" smtClean="0">
                        <a:latin typeface="Cambria Math" panose="02040503050406030204" pitchFamily="18" charset="0"/>
                        <a:cs typeface="Times New Roman" panose="02020603050405020304" pitchFamily="18" charset="0"/>
                      </a:rPr>
                      <m:t>𝑛</m:t>
                    </m:r>
                    <m:r>
                      <a:rPr lang="en-US" sz="2800" b="0" i="1" smtClean="0">
                        <a:latin typeface="Cambria Math" panose="02040503050406030204" pitchFamily="18" charset="0"/>
                        <a:cs typeface="Times New Roman" panose="02020603050405020304" pitchFamily="18" charset="0"/>
                      </a:rPr>
                      <m:t>(</m:t>
                    </m:r>
                    <m:r>
                      <a:rPr lang="en-US" sz="2800" b="0" i="1" smtClean="0">
                        <a:latin typeface="Cambria Math" panose="02040503050406030204" pitchFamily="18" charset="0"/>
                        <a:cs typeface="Times New Roman" panose="02020603050405020304" pitchFamily="18" charset="0"/>
                      </a:rPr>
                      <m:t>𝐸</m:t>
                    </m:r>
                    <m:r>
                      <a:rPr lang="en-US" sz="2800" b="0" i="1" smtClean="0">
                        <a:latin typeface="Cambria Math" panose="02040503050406030204" pitchFamily="18" charset="0"/>
                        <a:cs typeface="Times New Roman" panose="02020603050405020304" pitchFamily="18" charset="0"/>
                      </a:rPr>
                      <m:t>)</m:t>
                    </m:r>
                  </m:oMath>
                </a14:m>
                <a:r>
                  <a:rPr lang="en-US" sz="2800" b="0" smtClean="0">
                    <a:latin typeface="Times New Roman" panose="02020603050405020304" pitchFamily="18" charset="0"/>
                    <a:cs typeface="Times New Roman" panose="02020603050405020304" pitchFamily="18" charset="0"/>
                  </a:rPr>
                  <a:t> là số phần tử của biến cố </a:t>
                </a:r>
                <a14:m>
                  <m:oMath xmlns:m="http://schemas.openxmlformats.org/officeDocument/2006/math">
                    <m:r>
                      <a:rPr lang="en-US" sz="2800" b="0" i="1" smtClean="0">
                        <a:latin typeface="Cambria Math" panose="02040503050406030204" pitchFamily="18" charset="0"/>
                        <a:cs typeface="Times New Roman" panose="02020603050405020304" pitchFamily="18" charset="0"/>
                      </a:rPr>
                      <m:t>𝐸</m:t>
                    </m:r>
                  </m:oMath>
                </a14:m>
                <a:r>
                  <a:rPr lang="en-US" sz="2800" b="0" smtClean="0">
                    <a:latin typeface="Times New Roman" panose="02020603050405020304" pitchFamily="18" charset="0"/>
                    <a:cs typeface="Times New Roman" panose="02020603050405020304" pitchFamily="18" charset="0"/>
                  </a:rPr>
                  <a:t>, </a:t>
                </a:r>
                <a14:m>
                  <m:oMath xmlns:m="http://schemas.openxmlformats.org/officeDocument/2006/math">
                    <m:r>
                      <a:rPr lang="en-US" sz="2800" b="0" i="1" smtClean="0">
                        <a:latin typeface="Cambria Math" panose="02040503050406030204" pitchFamily="18" charset="0"/>
                        <a:cs typeface="Times New Roman" panose="02020603050405020304" pitchFamily="18" charset="0"/>
                      </a:rPr>
                      <m:t>𝑛</m:t>
                    </m:r>
                    <m:r>
                      <a:rPr lang="en-US" sz="2800" b="0" i="1" smtClean="0">
                        <a:latin typeface="Cambria Math" panose="02040503050406030204" pitchFamily="18" charset="0"/>
                        <a:cs typeface="Times New Roman" panose="02020603050405020304" pitchFamily="18" charset="0"/>
                      </a:rPr>
                      <m:t>(</m:t>
                    </m:r>
                    <m:r>
                      <m:rPr>
                        <m:sty m:val="p"/>
                      </m:rPr>
                      <a:rPr lang="el-GR" sz="2800" b="0" i="1" smtClean="0">
                        <a:latin typeface="Cambria Math" panose="02040503050406030204" pitchFamily="18" charset="0"/>
                        <a:ea typeface="Cambria Math" panose="02040503050406030204" pitchFamily="18" charset="0"/>
                        <a:cs typeface="Times New Roman" panose="02020603050405020304" pitchFamily="18" charset="0"/>
                      </a:rPr>
                      <m:t>Ω</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oMath>
                </a14:m>
                <a:r>
                  <a:rPr lang="en-US" sz="2800" b="0" smtClean="0">
                    <a:latin typeface="Times New Roman" panose="02020603050405020304" pitchFamily="18" charset="0"/>
                    <a:cs typeface="Times New Roman" panose="02020603050405020304" pitchFamily="18" charset="0"/>
                  </a:rPr>
                  <a:t> là số phần tử của không gian mẫu </a:t>
                </a:r>
                <a14:m>
                  <m:oMath xmlns:m="http://schemas.openxmlformats.org/officeDocument/2006/math">
                    <m:r>
                      <m:rPr>
                        <m:sty m:val="p"/>
                      </m:rPr>
                      <a:rPr lang="el-GR" sz="2800" b="0" i="1" smtClean="0">
                        <a:latin typeface="Cambria Math" panose="02040503050406030204" pitchFamily="18" charset="0"/>
                        <a:ea typeface="Cambria Math" panose="02040503050406030204" pitchFamily="18" charset="0"/>
                        <a:cs typeface="Times New Roman" panose="02020603050405020304" pitchFamily="18" charset="0"/>
                      </a:rPr>
                      <m:t>Ω</m:t>
                    </m:r>
                    <m:r>
                      <a:rPr lang="en-US" sz="2800" b="0" i="1" smtClean="0">
                        <a:latin typeface="Cambria Math" panose="02040503050406030204" pitchFamily="18" charset="0"/>
                        <a:ea typeface="Cambria Math" panose="02040503050406030204" pitchFamily="18" charset="0"/>
                        <a:cs typeface="Times New Roman" panose="02020603050405020304" pitchFamily="18" charset="0"/>
                      </a:rPr>
                      <m:t>.</m:t>
                    </m:r>
                  </m:oMath>
                </a14:m>
                <a:endParaRPr lang="en-US" sz="2800" b="0" smtClean="0">
                  <a:latin typeface="Times New Roman" panose="02020603050405020304" pitchFamily="18" charset="0"/>
                  <a:cs typeface="Times New Roman" panose="02020603050405020304" pitchFamily="18" charset="0"/>
                </a:endParaRPr>
              </a:p>
              <a:p>
                <a:pPr marL="0" indent="0" algn="just">
                  <a:lnSpc>
                    <a:spcPct val="100000"/>
                  </a:lnSpc>
                  <a:buNone/>
                </a:pPr>
                <a:endParaRPr lang="en-US" sz="28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0">
                <a:blip r:embed="rId2"/>
                <a:stretch>
                  <a:fillRect l="-1333" t="-1453" r="-1270"/>
                </a:stretch>
              </a:blipFill>
            </p:spPr>
            <p:txBody>
              <a:bodyPr/>
              <a:lstStyle/>
              <a:p>
                <a:r>
                  <a:rPr lang="en-US">
                    <a:noFill/>
                  </a:rPr>
                  <a:t> </a:t>
                </a:r>
              </a:p>
            </p:txBody>
          </p:sp>
        </mc:Fallback>
      </mc:AlternateContent>
    </p:spTree>
    <p:extLst>
      <p:ext uri="{BB962C8B-B14F-4D97-AF65-F5344CB8AC3E}">
        <p14:creationId xmlns:p14="http://schemas.microsoft.com/office/powerpoint/2010/main" val="3430462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2" y="1295400"/>
            <a:ext cx="9601200" cy="4191000"/>
          </a:xfrm>
        </p:spPr>
        <p:txBody>
          <a:bodyPr>
            <a:normAutofit/>
          </a:bodyPr>
          <a:lstStyle/>
          <a:p>
            <a:pPr marL="0" indent="0" algn="just">
              <a:buNone/>
            </a:pPr>
            <a:r>
              <a:rPr lang="en-US" sz="3200" b="1" smtClean="0">
                <a:latin typeface="Times New Roman" panose="02020603050405020304" pitchFamily="18" charset="0"/>
                <a:cs typeface="Times New Roman" panose="02020603050405020304" pitchFamily="18" charset="0"/>
              </a:rPr>
              <a:t>Ví dụ: </a:t>
            </a:r>
            <a:r>
              <a:rPr lang="en-US" sz="3200" smtClean="0">
                <a:latin typeface="Times New Roman" panose="02020603050405020304" pitchFamily="18" charset="0"/>
                <a:cs typeface="Times New Roman" panose="02020603050405020304" pitchFamily="18" charset="0"/>
              </a:rPr>
              <a:t>Một phân xưởng có 10 chính phẩm và 4 phế phẩm. Chọn ngẫu nhiêu 4 sản phẩm từ phân xưởng. Tính xác suất để:</a:t>
            </a:r>
          </a:p>
          <a:p>
            <a:pPr marL="457200" indent="-457200" algn="just">
              <a:buAutoNum type="alphaLcPeriod"/>
            </a:pPr>
            <a:r>
              <a:rPr lang="en-US" sz="3200" smtClean="0">
                <a:solidFill>
                  <a:schemeClr val="accent1">
                    <a:lumMod val="60000"/>
                    <a:lumOff val="40000"/>
                  </a:schemeClr>
                </a:solidFill>
                <a:latin typeface="Times New Roman" panose="02020603050405020304" pitchFamily="18" charset="0"/>
                <a:cs typeface="Times New Roman" panose="02020603050405020304" pitchFamily="18" charset="0"/>
              </a:rPr>
              <a:t>Chọn được 1 phế phẩm và 3 chính phẩm.</a:t>
            </a:r>
          </a:p>
          <a:p>
            <a:pPr marL="457200" indent="-457200" algn="just">
              <a:buFont typeface="Arial" pitchFamily="34" charset="0"/>
              <a:buAutoNum type="alphaLcPeriod"/>
            </a:pPr>
            <a:r>
              <a:rPr lang="en-US" sz="3200" smtClean="0">
                <a:solidFill>
                  <a:schemeClr val="accent3">
                    <a:lumMod val="75000"/>
                  </a:schemeClr>
                </a:solidFill>
                <a:latin typeface="Times New Roman" panose="02020603050405020304" pitchFamily="18" charset="0"/>
                <a:cs typeface="Times New Roman" panose="02020603050405020304" pitchFamily="18" charset="0"/>
              </a:rPr>
              <a:t>Chọn </a:t>
            </a:r>
            <a:r>
              <a:rPr lang="en-US" sz="3200">
                <a:solidFill>
                  <a:schemeClr val="accent3">
                    <a:lumMod val="75000"/>
                  </a:schemeClr>
                </a:solidFill>
                <a:latin typeface="Times New Roman" panose="02020603050405020304" pitchFamily="18" charset="0"/>
                <a:cs typeface="Times New Roman" panose="02020603050405020304" pitchFamily="18" charset="0"/>
              </a:rPr>
              <a:t>được cả 4 sản phẩm là chính phẩm</a:t>
            </a:r>
            <a:r>
              <a:rPr lang="en-US" sz="3200" smtClean="0">
                <a:solidFill>
                  <a:schemeClr val="accent3">
                    <a:lumMod val="75000"/>
                  </a:schemeClr>
                </a:solidFill>
                <a:latin typeface="Times New Roman" panose="02020603050405020304" pitchFamily="18" charset="0"/>
                <a:cs typeface="Times New Roman" panose="02020603050405020304" pitchFamily="18" charset="0"/>
              </a:rPr>
              <a:t>.</a:t>
            </a:r>
          </a:p>
          <a:p>
            <a:pPr marL="457200" indent="-457200" algn="just">
              <a:buAutoNum type="alphaLcPeriod"/>
            </a:pPr>
            <a:r>
              <a:rPr lang="en-US" sz="3200" smtClean="0">
                <a:solidFill>
                  <a:schemeClr val="accent5">
                    <a:lumMod val="75000"/>
                  </a:schemeClr>
                </a:solidFill>
                <a:latin typeface="Times New Roman" panose="02020603050405020304" pitchFamily="18" charset="0"/>
                <a:cs typeface="Times New Roman" panose="02020603050405020304" pitchFamily="18" charset="0"/>
              </a:rPr>
              <a:t>Chọn được ít nhất 1 phế phẩm.</a:t>
            </a:r>
            <a:endParaRPr lang="en-US" sz="3200">
              <a:solidFill>
                <a:schemeClr val="accent5">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36299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2412" y="1295400"/>
            <a:ext cx="9601200" cy="4191000"/>
          </a:xfrm>
        </p:spPr>
        <p:txBody>
          <a:bodyPr>
            <a:normAutofit/>
          </a:bodyPr>
          <a:lstStyle/>
          <a:p>
            <a:pPr marL="0" indent="0" algn="just">
              <a:lnSpc>
                <a:spcPts val="3360"/>
              </a:lnSpc>
              <a:buNone/>
            </a:pPr>
            <a:r>
              <a:rPr lang="en-US" sz="3200" b="1" smtClean="0">
                <a:latin typeface="Times New Roman" panose="02020603050405020304" pitchFamily="18" charset="0"/>
                <a:cs typeface="Times New Roman" panose="02020603050405020304" pitchFamily="18" charset="0"/>
              </a:rPr>
              <a:t>Ví dụ: </a:t>
            </a:r>
            <a:r>
              <a:rPr lang="en-US" sz="3200" smtClean="0">
                <a:latin typeface="Times New Roman" panose="02020603050405020304" pitchFamily="18" charset="0"/>
                <a:cs typeface="Times New Roman" panose="02020603050405020304" pitchFamily="18" charset="0"/>
              </a:rPr>
              <a:t>Gieo 2 con súc sắc cân đối đồng chất một cách ngẫu nhiên. Tính xác suất để:</a:t>
            </a:r>
          </a:p>
          <a:p>
            <a:pPr marL="457200" indent="-457200" algn="just">
              <a:lnSpc>
                <a:spcPts val="3360"/>
              </a:lnSpc>
              <a:buAutoNum type="alphaLcPeriod"/>
            </a:pPr>
            <a:r>
              <a:rPr lang="en-US" sz="3200">
                <a:solidFill>
                  <a:schemeClr val="accent5">
                    <a:lumMod val="75000"/>
                  </a:schemeClr>
                </a:solidFill>
                <a:latin typeface="Times New Roman" panose="02020603050405020304" pitchFamily="18" charset="0"/>
                <a:cs typeface="Times New Roman" panose="02020603050405020304" pitchFamily="18" charset="0"/>
              </a:rPr>
              <a:t>S</a:t>
            </a:r>
            <a:r>
              <a:rPr lang="en-US" sz="3200" smtClean="0">
                <a:solidFill>
                  <a:schemeClr val="accent5">
                    <a:lumMod val="75000"/>
                  </a:schemeClr>
                </a:solidFill>
                <a:latin typeface="Times New Roman" panose="02020603050405020304" pitchFamily="18" charset="0"/>
                <a:cs typeface="Times New Roman" panose="02020603050405020304" pitchFamily="18" charset="0"/>
              </a:rPr>
              <a:t>ố chấm xuất hiện trên mặt 2 con súc sắc bằng nhau.</a:t>
            </a:r>
          </a:p>
          <a:p>
            <a:pPr marL="457200" indent="-457200" algn="just">
              <a:lnSpc>
                <a:spcPts val="3360"/>
              </a:lnSpc>
              <a:buAutoNum type="alphaLcPeriod"/>
            </a:pPr>
            <a:r>
              <a:rPr lang="en-US" sz="3200" smtClean="0">
                <a:solidFill>
                  <a:schemeClr val="accent3">
                    <a:lumMod val="75000"/>
                  </a:schemeClr>
                </a:solidFill>
                <a:latin typeface="Times New Roman" panose="02020603050405020304" pitchFamily="18" charset="0"/>
                <a:cs typeface="Times New Roman" panose="02020603050405020304" pitchFamily="18" charset="0"/>
              </a:rPr>
              <a:t>Tổng số chấm xuất hiện trên mặt 2 con súc sắc nhỏ hơn 4.</a:t>
            </a:r>
          </a:p>
          <a:p>
            <a:pPr marL="457200" indent="-457200" algn="just">
              <a:lnSpc>
                <a:spcPts val="3360"/>
              </a:lnSpc>
              <a:buAutoNum type="alphaLcPeriod"/>
            </a:pPr>
            <a:r>
              <a:rPr lang="en-US" sz="3200" smtClean="0">
                <a:solidFill>
                  <a:schemeClr val="accent3">
                    <a:lumMod val="75000"/>
                  </a:schemeClr>
                </a:solidFill>
                <a:latin typeface="Times New Roman" panose="02020603050405020304" pitchFamily="18" charset="0"/>
                <a:cs typeface="Times New Roman" panose="02020603050405020304" pitchFamily="18" charset="0"/>
              </a:rPr>
              <a:t>Có ít nhất một con súc sắc xuất hiện mặt 6 chấm.</a:t>
            </a:r>
            <a:endParaRPr lang="en-US" sz="3200">
              <a:solidFill>
                <a:schemeClr val="accent3">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222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533400"/>
            <a:ext cx="9601200" cy="838200"/>
          </a:xfrm>
        </p:spPr>
        <p:txBody>
          <a:bodyPr/>
          <a:lstStyle/>
          <a:p>
            <a:pPr algn="ctr"/>
            <a:r>
              <a:rPr lang="en-US" b="1" smtClean="0">
                <a:latin typeface="Times New Roman" panose="02020603050405020304" pitchFamily="18" charset="0"/>
                <a:cs typeface="Times New Roman" panose="02020603050405020304" pitchFamily="18" charset="0"/>
              </a:rPr>
              <a:t>Bốn quy tắc cơ bản của xác suất</a:t>
            </a:r>
            <a:endParaRPr lang="en-US" b="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2414" y="1524000"/>
                <a:ext cx="9601200" cy="4495800"/>
              </a:xfrm>
            </p:spPr>
            <p:txBody>
              <a:bodyPr>
                <a:noAutofit/>
              </a:bodyPr>
              <a:lstStyle/>
              <a:p>
                <a:pPr algn="just">
                  <a:lnSpc>
                    <a:spcPct val="100000"/>
                  </a:lnSpc>
                </a:pPr>
                <a14:m>
                  <m:oMath xmlns:m="http://schemas.openxmlformats.org/officeDocument/2006/math">
                    <m:r>
                      <a:rPr lang="en-US" sz="2800" b="0" i="1" smtClean="0">
                        <a:latin typeface="Cambria Math" panose="02040503050406030204" pitchFamily="18" charset="0"/>
                      </a:rPr>
                      <m:t>0</m:t>
                    </m:r>
                    <m:r>
                      <a:rPr lang="en-US" sz="2800" b="0" i="1" smtClean="0">
                        <a:latin typeface="Cambria Math" panose="02040503050406030204" pitchFamily="18" charset="0"/>
                        <a:ea typeface="Cambria Math" panose="02040503050406030204" pitchFamily="18" charset="0"/>
                      </a:rPr>
                      <m:t>≤</m:t>
                    </m:r>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𝐸</m:t>
                        </m:r>
                      </m:e>
                    </m:d>
                    <m:r>
                      <a:rPr lang="en-US" sz="2800" b="0" i="1" smtClean="0">
                        <a:latin typeface="Cambria Math" panose="02040503050406030204" pitchFamily="18" charset="0"/>
                        <a:ea typeface="Cambria Math" panose="02040503050406030204" pitchFamily="18" charset="0"/>
                      </a:rPr>
                      <m:t>≤1</m:t>
                    </m:r>
                  </m:oMath>
                </a14:m>
                <a:r>
                  <a:rPr lang="en-US" sz="2800" smtClean="0">
                    <a:latin typeface="Times New Roman" panose="02020603050405020304" pitchFamily="18" charset="0"/>
                    <a:cs typeface="Times New Roman" panose="02020603050405020304" pitchFamily="18" charset="0"/>
                  </a:rPr>
                  <a:t> với mọi biến cố </a:t>
                </a:r>
                <a14:m>
                  <m:oMath xmlns:m="http://schemas.openxmlformats.org/officeDocument/2006/math">
                    <m:r>
                      <a:rPr lang="en-US" sz="2800" b="0" i="1" smtClean="0">
                        <a:latin typeface="Cambria Math" panose="02040503050406030204" pitchFamily="18" charset="0"/>
                      </a:rPr>
                      <m:t>𝐸</m:t>
                    </m:r>
                  </m:oMath>
                </a14:m>
                <a:r>
                  <a:rPr lang="en-US" sz="2800" smtClean="0">
                    <a:latin typeface="Times New Roman" panose="02020603050405020304" pitchFamily="18" charset="0"/>
                    <a:cs typeface="Times New Roman" panose="02020603050405020304" pitchFamily="18" charset="0"/>
                  </a:rPr>
                  <a:t>.</a:t>
                </a:r>
              </a:p>
              <a:p>
                <a:pPr algn="just">
                  <a:lnSpc>
                    <a:spcPct val="100000"/>
                  </a:lnSpc>
                </a:pPr>
                <a:r>
                  <a:rPr lang="en-US" sz="2800" b="1" smtClean="0">
                    <a:latin typeface="Times New Roman" panose="02020603050405020304" pitchFamily="18" charset="0"/>
                    <a:cs typeface="Times New Roman" panose="02020603050405020304" pitchFamily="18" charset="0"/>
                  </a:rPr>
                  <a:t>Biến cố bất khả</a:t>
                </a:r>
                <a:r>
                  <a:rPr lang="en-US" sz="2800" smtClean="0">
                    <a:latin typeface="Times New Roman" panose="02020603050405020304" pitchFamily="18" charset="0"/>
                    <a:cs typeface="Times New Roman" panose="02020603050405020304" pitchFamily="18" charset="0"/>
                  </a:rPr>
                  <a:t>, kí hiệu là </a:t>
                </a:r>
                <a14:m>
                  <m:oMath xmlns:m="http://schemas.openxmlformats.org/officeDocument/2006/math">
                    <m:r>
                      <a:rPr lang="en-US" sz="2800" i="1" smtClean="0">
                        <a:latin typeface="Cambria Math" panose="02040503050406030204" pitchFamily="18" charset="0"/>
                        <a:ea typeface="Cambria Math" panose="02040503050406030204" pitchFamily="18" charset="0"/>
                      </a:rPr>
                      <m:t>∅</m:t>
                    </m:r>
                  </m:oMath>
                </a14:m>
                <a:r>
                  <a:rPr lang="en-US" sz="2800" smtClean="0">
                    <a:latin typeface="Times New Roman" panose="02020603050405020304" pitchFamily="18" charset="0"/>
                    <a:cs typeface="Times New Roman" panose="02020603050405020304" pitchFamily="18" charset="0"/>
                  </a:rPr>
                  <a:t>, là biến cố không bao giờ xảy ra khi thực hiện phép thử. Khi đó </a:t>
                </a:r>
                <a14:m>
                  <m:oMath xmlns:m="http://schemas.openxmlformats.org/officeDocument/2006/math">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r>
                          <a:rPr lang="en-US" sz="2800" b="0" i="1" smtClean="0">
                            <a:latin typeface="Cambria Math" panose="02040503050406030204" pitchFamily="18" charset="0"/>
                          </a:rPr>
                          <m:t>𝐸</m:t>
                        </m:r>
                      </m:e>
                    </m:d>
                    <m:r>
                      <a:rPr lang="en-US" sz="2800" b="0" i="1" smtClean="0">
                        <a:latin typeface="Cambria Math" panose="02040503050406030204" pitchFamily="18" charset="0"/>
                      </a:rPr>
                      <m:t>=0</m:t>
                    </m:r>
                  </m:oMath>
                </a14:m>
                <a:r>
                  <a:rPr lang="en-US" sz="2800" smtClean="0">
                    <a:latin typeface="Times New Roman" panose="02020603050405020304" pitchFamily="18" charset="0"/>
                    <a:cs typeface="Times New Roman" panose="02020603050405020304" pitchFamily="18" charset="0"/>
                  </a:rPr>
                  <a:t>.</a:t>
                </a:r>
              </a:p>
              <a:p>
                <a:pPr algn="just">
                  <a:lnSpc>
                    <a:spcPct val="100000"/>
                  </a:lnSpc>
                </a:pPr>
                <a:r>
                  <a:rPr lang="en-US" sz="2800" b="1" smtClean="0">
                    <a:latin typeface="Times New Roman" panose="02020603050405020304" pitchFamily="18" charset="0"/>
                    <a:cs typeface="Times New Roman" panose="02020603050405020304" pitchFamily="18" charset="0"/>
                  </a:rPr>
                  <a:t>Biến cố tất yếu</a:t>
                </a:r>
                <a:r>
                  <a:rPr lang="en-US" sz="2800" smtClean="0">
                    <a:latin typeface="Times New Roman" panose="02020603050405020304" pitchFamily="18" charset="0"/>
                    <a:cs typeface="Times New Roman" panose="02020603050405020304" pitchFamily="18" charset="0"/>
                  </a:rPr>
                  <a:t>, kí hiệu là </a:t>
                </a:r>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Ω</m:t>
                    </m:r>
                  </m:oMath>
                </a14:m>
                <a:r>
                  <a:rPr lang="en-US" sz="2800" smtClean="0">
                    <a:latin typeface="Times New Roman" panose="02020603050405020304" pitchFamily="18" charset="0"/>
                    <a:cs typeface="Times New Roman" panose="02020603050405020304" pitchFamily="18" charset="0"/>
                  </a:rPr>
                  <a:t>, là biến cố luôn xảy ra khi thực hiện phép thử. Khi đó </a:t>
                </a:r>
                <a14:m>
                  <m:oMath xmlns:m="http://schemas.openxmlformats.org/officeDocument/2006/math">
                    <m:r>
                      <a:rPr lang="en-US" sz="2800" i="1">
                        <a:latin typeface="Cambria Math" panose="02040503050406030204" pitchFamily="18" charset="0"/>
                      </a:rPr>
                      <m:t>𝑃</m:t>
                    </m:r>
                    <m:d>
                      <m:dPr>
                        <m:ctrlPr>
                          <a:rPr lang="en-US" sz="2800" i="1">
                            <a:latin typeface="Cambria Math" panose="02040503050406030204" pitchFamily="18" charset="0"/>
                          </a:rPr>
                        </m:ctrlPr>
                      </m:dPr>
                      <m:e>
                        <m:r>
                          <a:rPr lang="en-US" sz="2800" i="1">
                            <a:latin typeface="Cambria Math" panose="02040503050406030204" pitchFamily="18" charset="0"/>
                          </a:rPr>
                          <m:t>𝐸</m:t>
                        </m:r>
                      </m:e>
                    </m:d>
                    <m:r>
                      <a:rPr lang="en-US" sz="2800" i="1">
                        <a:latin typeface="Cambria Math" panose="02040503050406030204" pitchFamily="18" charset="0"/>
                      </a:rPr>
                      <m:t>=</m:t>
                    </m:r>
                    <m:r>
                      <a:rPr lang="en-US" sz="2800" b="0" i="1" smtClean="0">
                        <a:latin typeface="Cambria Math" panose="02040503050406030204" pitchFamily="18" charset="0"/>
                      </a:rPr>
                      <m:t>1</m:t>
                    </m:r>
                  </m:oMath>
                </a14:m>
                <a:r>
                  <a:rPr lang="en-US" sz="2800" smtClean="0">
                    <a:latin typeface="Times New Roman" panose="02020603050405020304" pitchFamily="18" charset="0"/>
                    <a:cs typeface="Times New Roman" panose="02020603050405020304" pitchFamily="18" charset="0"/>
                  </a:rPr>
                  <a:t>.</a:t>
                </a:r>
              </a:p>
              <a:p>
                <a:pPr algn="just">
                  <a:lnSpc>
                    <a:spcPct val="100000"/>
                  </a:lnSpc>
                </a:pPr>
                <a:r>
                  <a:rPr lang="en-US" sz="2800" smtClean="0">
                    <a:latin typeface="Times New Roman" panose="02020603050405020304" pitchFamily="18" charset="0"/>
                    <a:cs typeface="Times New Roman" panose="02020603050405020304" pitchFamily="18" charset="0"/>
                  </a:rPr>
                  <a:t>Giả sử </a:t>
                </a:r>
                <a14:m>
                  <m:oMath xmlns:m="http://schemas.openxmlformats.org/officeDocument/2006/math">
                    <m:r>
                      <m:rPr>
                        <m:sty m:val="p"/>
                      </m:rPr>
                      <a:rPr lang="el-GR" sz="2800" i="1" smtClean="0">
                        <a:latin typeface="Cambria Math" panose="02040503050406030204" pitchFamily="18" charset="0"/>
                        <a:ea typeface="Cambria Math" panose="02040503050406030204" pitchFamily="18" charset="0"/>
                      </a:rPr>
                      <m:t>Ω</m:t>
                    </m:r>
                    <m:r>
                      <a:rPr lang="en-US" sz="2800" b="0" i="1" smtClean="0">
                        <a:latin typeface="Cambria Math" panose="02040503050406030204" pitchFamily="18" charset="0"/>
                        <a:ea typeface="Cambria Math" panose="02040503050406030204" pitchFamily="18" charset="0"/>
                      </a:rPr>
                      <m:t>={</m:t>
                    </m:r>
                    <m:sSub>
                      <m:sSubPr>
                        <m:ctrlPr>
                          <a:rPr lang="en-US" sz="2800" i="1">
                            <a:latin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ea typeface="Cambria Math" panose="02040503050406030204" pitchFamily="18" charset="0"/>
                            <a:cs typeface="Times New Roman" panose="02020603050405020304" pitchFamily="18" charset="0"/>
                          </a:rPr>
                          <m:t>𝜔</m:t>
                        </m:r>
                      </m:e>
                      <m:sub>
                        <m:r>
                          <a:rPr lang="en-US" sz="2800" i="1">
                            <a:latin typeface="Cambria Math" panose="02040503050406030204" pitchFamily="18" charset="0"/>
                            <a:cs typeface="Times New Roman" panose="02020603050405020304" pitchFamily="18" charset="0"/>
                          </a:rPr>
                          <m:t>1</m:t>
                        </m:r>
                      </m:sub>
                    </m:sSub>
                  </m:oMath>
                </a14:m>
                <a:r>
                  <a:rPr lang="en-US" sz="2800" smtClean="0">
                    <a:latin typeface="Times New Roman" panose="02020603050405020304" pitchFamily="18" charset="0"/>
                    <a:cs typeface="Times New Roman" panose="02020603050405020304" pitchFamily="18" charset="0"/>
                  </a:rPr>
                  <a:t>, </a:t>
                </a:r>
                <a14:m>
                  <m:oMath xmlns:m="http://schemas.openxmlformats.org/officeDocument/2006/math">
                    <m:sSub>
                      <m:sSubPr>
                        <m:ctrlPr>
                          <a:rPr lang="en-US" sz="2800" i="1">
                            <a:latin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ea typeface="Cambria Math" panose="02040503050406030204" pitchFamily="18" charset="0"/>
                            <a:cs typeface="Times New Roman" panose="02020603050405020304" pitchFamily="18" charset="0"/>
                          </a:rPr>
                          <m:t>𝜔</m:t>
                        </m:r>
                      </m:e>
                      <m:sub>
                        <m:r>
                          <a:rPr lang="en-US" sz="2800" b="0" i="1" smtClean="0">
                            <a:latin typeface="Cambria Math" panose="02040503050406030204" pitchFamily="18" charset="0"/>
                            <a:ea typeface="Cambria Math" panose="02040503050406030204" pitchFamily="18" charset="0"/>
                            <a:cs typeface="Times New Roman" panose="02020603050405020304" pitchFamily="18" charset="0"/>
                          </a:rPr>
                          <m:t>2</m:t>
                        </m:r>
                      </m:sub>
                    </m:sSub>
                  </m:oMath>
                </a14:m>
                <a:r>
                  <a:rPr lang="en-US" sz="2800" smtClean="0">
                    <a:latin typeface="Times New Roman" panose="02020603050405020304" pitchFamily="18" charset="0"/>
                    <a:cs typeface="Times New Roman" panose="02020603050405020304" pitchFamily="18" charset="0"/>
                  </a:rPr>
                  <a:t>, …, </a:t>
                </a:r>
                <a14:m>
                  <m:oMath xmlns:m="http://schemas.openxmlformats.org/officeDocument/2006/math">
                    <m:sSub>
                      <m:sSubPr>
                        <m:ctrlPr>
                          <a:rPr lang="en-US" sz="2800" i="1">
                            <a:latin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ea typeface="Cambria Math" panose="02040503050406030204" pitchFamily="18" charset="0"/>
                            <a:cs typeface="Times New Roman" panose="02020603050405020304" pitchFamily="18" charset="0"/>
                          </a:rPr>
                          <m:t>𝜔</m:t>
                        </m:r>
                      </m:e>
                      <m:sub>
                        <m:r>
                          <a:rPr lang="en-US" sz="2800" b="0" i="1" smtClean="0">
                            <a:latin typeface="Cambria Math" panose="02040503050406030204" pitchFamily="18" charset="0"/>
                            <a:ea typeface="Cambria Math" panose="02040503050406030204" pitchFamily="18" charset="0"/>
                            <a:cs typeface="Times New Roman" panose="02020603050405020304" pitchFamily="18" charset="0"/>
                          </a:rPr>
                          <m:t>𝑘</m:t>
                        </m:r>
                      </m:sub>
                    </m:sSub>
                    <m:r>
                      <a:rPr lang="en-US" sz="2800" b="0" i="1" smtClean="0">
                        <a:latin typeface="Cambria Math" panose="02040503050406030204" pitchFamily="18" charset="0"/>
                        <a:cs typeface="Times New Roman" panose="02020603050405020304" pitchFamily="18" charset="0"/>
                      </a:rPr>
                      <m:t>}</m:t>
                    </m:r>
                  </m:oMath>
                </a14:m>
                <a:r>
                  <a:rPr lang="en-US" sz="2800" smtClean="0">
                    <a:latin typeface="Times New Roman" panose="02020603050405020304" pitchFamily="18" charset="0"/>
                    <a:cs typeface="Times New Roman" panose="02020603050405020304" pitchFamily="18" charset="0"/>
                  </a:rPr>
                  <a:t>. Khi đó </a:t>
                </a:r>
              </a:p>
              <a:p>
                <a:pPr marL="0" indent="0" algn="just">
                  <a:lnSpc>
                    <a:spcPct val="100000"/>
                  </a:lnSpc>
                  <a:buNone/>
                </a:pPr>
                <a14:m>
                  <m:oMathPara xmlns:m="http://schemas.openxmlformats.org/officeDocument/2006/math">
                    <m:oMathParaPr>
                      <m:jc m:val="centerGroup"/>
                    </m:oMathParaPr>
                    <m:oMath xmlns:m="http://schemas.openxmlformats.org/officeDocument/2006/math">
                      <m:nary>
                        <m:naryPr>
                          <m:chr m:val="∑"/>
                          <m:ctrlPr>
                            <a:rPr lang="en-US" sz="2800" i="1" smtClean="0">
                              <a:latin typeface="Cambria Math" panose="02040503050406030204" pitchFamily="18" charset="0"/>
                            </a:rPr>
                          </m:ctrlPr>
                        </m:naryPr>
                        <m:sub>
                          <m:r>
                            <m:rPr>
                              <m:brk m:alnAt="23"/>
                            </m:rPr>
                            <a:rPr lang="en-US" sz="2800" b="0" i="1" smtClean="0">
                              <a:latin typeface="Cambria Math" panose="02040503050406030204" pitchFamily="18" charset="0"/>
                            </a:rPr>
                            <m:t>𝑖</m:t>
                          </m:r>
                          <m:r>
                            <a:rPr lang="en-US" sz="2800" b="0" i="1" smtClean="0">
                              <a:latin typeface="Cambria Math" panose="02040503050406030204" pitchFamily="18" charset="0"/>
                            </a:rPr>
                            <m:t>=1</m:t>
                          </m:r>
                        </m:sub>
                        <m:sup>
                          <m:r>
                            <a:rPr lang="en-US" sz="2800" b="0" i="1" smtClean="0">
                              <a:latin typeface="Cambria Math" panose="02040503050406030204" pitchFamily="18" charset="0"/>
                            </a:rPr>
                            <m:t>𝑘</m:t>
                          </m:r>
                        </m:sup>
                        <m:e>
                          <m:r>
                            <a:rPr lang="en-US" sz="2800" b="0" i="1" smtClean="0">
                              <a:latin typeface="Cambria Math" panose="02040503050406030204" pitchFamily="18" charset="0"/>
                            </a:rPr>
                            <m:t>𝑃</m:t>
                          </m:r>
                          <m:d>
                            <m:dPr>
                              <m:ctrlPr>
                                <a:rPr lang="en-US" sz="2800" b="0" i="1" smtClean="0">
                                  <a:latin typeface="Cambria Math" panose="02040503050406030204" pitchFamily="18" charset="0"/>
                                </a:rPr>
                              </m:ctrlPr>
                            </m:dPr>
                            <m:e>
                              <m:sSub>
                                <m:sSubPr>
                                  <m:ctrlPr>
                                    <a:rPr lang="en-US" sz="2800" i="1">
                                      <a:latin typeface="Cambria Math" panose="02040503050406030204" pitchFamily="18" charset="0"/>
                                      <a:cs typeface="Times New Roman" panose="02020603050405020304" pitchFamily="18" charset="0"/>
                                    </a:rPr>
                                  </m:ctrlPr>
                                </m:sSubPr>
                                <m:e>
                                  <m:r>
                                    <a:rPr lang="en-US" sz="2800" i="1">
                                      <a:latin typeface="Cambria Math" panose="02040503050406030204" pitchFamily="18" charset="0"/>
                                      <a:ea typeface="Cambria Math" panose="02040503050406030204" pitchFamily="18" charset="0"/>
                                      <a:cs typeface="Times New Roman" panose="02020603050405020304" pitchFamily="18" charset="0"/>
                                    </a:rPr>
                                    <m:t>𝜔</m:t>
                                  </m:r>
                                </m:e>
                                <m:sub>
                                  <m:r>
                                    <a:rPr lang="en-US" sz="2800" b="0" i="1" smtClean="0">
                                      <a:latin typeface="Cambria Math" panose="02040503050406030204" pitchFamily="18" charset="0"/>
                                      <a:ea typeface="Cambria Math" panose="02040503050406030204" pitchFamily="18" charset="0"/>
                                      <a:cs typeface="Times New Roman" panose="02020603050405020304" pitchFamily="18" charset="0"/>
                                    </a:rPr>
                                    <m:t>𝑖</m:t>
                                  </m:r>
                                </m:sub>
                              </m:sSub>
                            </m:e>
                          </m:d>
                          <m:r>
                            <a:rPr lang="en-US" sz="2800" b="0" i="1" smtClean="0">
                              <a:latin typeface="Cambria Math" panose="02040503050406030204" pitchFamily="18" charset="0"/>
                              <a:cs typeface="Times New Roman" panose="02020603050405020304" pitchFamily="18" charset="0"/>
                            </a:rPr>
                            <m:t>=1</m:t>
                          </m:r>
                        </m:e>
                      </m:nary>
                    </m:oMath>
                  </m:oMathPara>
                </a14:m>
                <a:endParaRPr lang="en-US" sz="2800">
                  <a:latin typeface="Times New Roman" panose="02020603050405020304" pitchFamily="18" charset="0"/>
                  <a:cs typeface="Times New Roman" panose="02020603050405020304" pitchFamily="18" charset="0"/>
                </a:endParaRPr>
              </a:p>
              <a:p>
                <a:pPr algn="just">
                  <a:lnSpc>
                    <a:spcPct val="100000"/>
                  </a:lnSpc>
                </a:pPr>
                <a:endParaRPr lang="en-US" sz="28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2414" y="1524000"/>
                <a:ext cx="9601200" cy="4495800"/>
              </a:xfrm>
              <a:blipFill rotWithShape="0">
                <a:blip r:embed="rId2"/>
                <a:stretch>
                  <a:fillRect l="-1143" t="-1355" r="-1270"/>
                </a:stretch>
              </a:blipFill>
            </p:spPr>
            <p:txBody>
              <a:bodyPr/>
              <a:lstStyle/>
              <a:p>
                <a:r>
                  <a:rPr lang="en-US">
                    <a:noFill/>
                  </a:rPr>
                  <a:t> </a:t>
                </a:r>
              </a:p>
            </p:txBody>
          </p:sp>
        </mc:Fallback>
      </mc:AlternateContent>
    </p:spTree>
    <p:extLst>
      <p:ext uri="{BB962C8B-B14F-4D97-AF65-F5344CB8AC3E}">
        <p14:creationId xmlns:p14="http://schemas.microsoft.com/office/powerpoint/2010/main" val="8365545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4" y="609600"/>
            <a:ext cx="9601200" cy="685800"/>
          </a:xfrm>
        </p:spPr>
        <p:txBody>
          <a:bodyPr/>
          <a:lstStyle/>
          <a:p>
            <a:pPr algn="ctr"/>
            <a:r>
              <a:rPr lang="en-US" b="1" smtClean="0">
                <a:latin typeface="Times New Roman" panose="02020603050405020304" pitchFamily="18" charset="0"/>
                <a:cs typeface="Times New Roman" panose="02020603050405020304" pitchFamily="18" charset="0"/>
              </a:rPr>
              <a:t>Biến cố đối</a:t>
            </a:r>
            <a:endParaRPr lang="en-US" b="1">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1522414" y="1447800"/>
                <a:ext cx="9601200" cy="4191000"/>
              </a:xfrm>
            </p:spPr>
            <p:txBody>
              <a:bodyPr>
                <a:normAutofit/>
              </a:bodyPr>
              <a:lstStyle/>
              <a:p>
                <a:pPr>
                  <a:lnSpc>
                    <a:spcPct val="100000"/>
                  </a:lnSpc>
                </a:pPr>
                <a:r>
                  <a:rPr lang="en-US" sz="2400" smtClean="0">
                    <a:latin typeface="Times New Roman" panose="02020603050405020304" pitchFamily="18" charset="0"/>
                    <a:cs typeface="Times New Roman" panose="02020603050405020304" pitchFamily="18" charset="0"/>
                  </a:rPr>
                  <a:t>Biến cố đối (hay phần bù) của một biến cố </a:t>
                </a:r>
                <a14:m>
                  <m:oMath xmlns:m="http://schemas.openxmlformats.org/officeDocument/2006/math">
                    <m:r>
                      <a:rPr lang="en-US" sz="2400" b="0" i="1" smtClean="0">
                        <a:latin typeface="Cambria Math" panose="02040503050406030204" pitchFamily="18" charset="0"/>
                      </a:rPr>
                      <m:t>𝐸</m:t>
                    </m:r>
                  </m:oMath>
                </a14:m>
                <a:r>
                  <a:rPr lang="en-US" sz="2400" smtClean="0">
                    <a:latin typeface="Times New Roman" panose="02020603050405020304" pitchFamily="18" charset="0"/>
                    <a:cs typeface="Times New Roman" panose="02020603050405020304" pitchFamily="18" charset="0"/>
                  </a:rPr>
                  <a:t> là biến cố “không </a:t>
                </a:r>
                <a:r>
                  <a:rPr lang="en-US" sz="2400" i="1" smtClean="0">
                    <a:latin typeface="Times New Roman" panose="02020603050405020304" pitchFamily="18" charset="0"/>
                    <a:cs typeface="Times New Roman" panose="02020603050405020304" pitchFamily="18" charset="0"/>
                  </a:rPr>
                  <a:t>E</a:t>
                </a:r>
                <a:r>
                  <a:rPr lang="en-US" sz="2400" smtClean="0">
                    <a:latin typeface="Times New Roman" panose="02020603050405020304" pitchFamily="18" charset="0"/>
                    <a:cs typeface="Times New Roman" panose="02020603050405020304" pitchFamily="18" charset="0"/>
                  </a:rPr>
                  <a:t>”, là tập hợp các kết quả của không gian mẫu mà không chứa trong </a:t>
                </a:r>
                <a14:m>
                  <m:oMath xmlns:m="http://schemas.openxmlformats.org/officeDocument/2006/math">
                    <m:r>
                      <a:rPr lang="en-US" sz="2400" i="1">
                        <a:latin typeface="Cambria Math" panose="02040503050406030204" pitchFamily="18" charset="0"/>
                      </a:rPr>
                      <m:t>𝐸</m:t>
                    </m:r>
                  </m:oMath>
                </a14:m>
                <a:r>
                  <a:rPr lang="en-US" sz="2400" smtClean="0">
                    <a:latin typeface="Times New Roman" panose="02020603050405020304" pitchFamily="18" charset="0"/>
                    <a:cs typeface="Times New Roman" panose="02020603050405020304" pitchFamily="18" charset="0"/>
                  </a:rPr>
                  <a:t>. Kí hiệu </a:t>
                </a: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𝐸</m:t>
                        </m:r>
                      </m:e>
                    </m:acc>
                  </m:oMath>
                </a14:m>
                <a:r>
                  <a:rPr lang="en-US" sz="2400" smtClean="0">
                    <a:latin typeface="Times New Roman" panose="02020603050405020304" pitchFamily="18" charset="0"/>
                    <a:cs typeface="Times New Roman" panose="02020603050405020304" pitchFamily="18" charset="0"/>
                  </a:rPr>
                  <a:t>.</a:t>
                </a:r>
              </a:p>
              <a:p>
                <a:pPr marL="0" indent="0">
                  <a:lnSpc>
                    <a:spcPct val="100000"/>
                  </a:lnSpc>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𝑃</m:t>
                      </m:r>
                      <m:d>
                        <m:dPr>
                          <m:ctrlPr>
                            <a:rPr lang="en-US" sz="2400" b="0" i="1" smtClean="0">
                              <a:latin typeface="Cambria Math" panose="02040503050406030204" pitchFamily="18" charset="0"/>
                            </a:rPr>
                          </m:ctrlPr>
                        </m:dPr>
                        <m:e>
                          <m:acc>
                            <m:accPr>
                              <m:chr m:val="̅"/>
                              <m:ctrlPr>
                                <a:rPr lang="en-US" sz="2400" b="0" i="1" smtClean="0">
                                  <a:latin typeface="Cambria Math" panose="02040503050406030204" pitchFamily="18" charset="0"/>
                                </a:rPr>
                              </m:ctrlPr>
                            </m:accPr>
                            <m:e>
                              <m:r>
                                <a:rPr lang="en-US" sz="2400" b="0" i="1" smtClean="0">
                                  <a:latin typeface="Cambria Math" panose="02040503050406030204" pitchFamily="18" charset="0"/>
                                </a:rPr>
                                <m:t>𝐸</m:t>
                              </m:r>
                            </m:e>
                          </m:acc>
                        </m:e>
                      </m:d>
                      <m:r>
                        <a:rPr lang="en-US" sz="2400" b="0" i="1" smtClean="0">
                          <a:latin typeface="Cambria Math" panose="02040503050406030204" pitchFamily="18" charset="0"/>
                        </a:rPr>
                        <m:t>=1−</m:t>
                      </m:r>
                      <m:r>
                        <a:rPr lang="en-US" sz="2400" b="0" i="1" smtClean="0">
                          <a:latin typeface="Cambria Math" panose="02040503050406030204" pitchFamily="18" charset="0"/>
                        </a:rPr>
                        <m:t>𝑃</m:t>
                      </m:r>
                      <m:r>
                        <a:rPr lang="en-US" sz="2400" b="0" i="1" smtClean="0">
                          <a:latin typeface="Cambria Math" panose="02040503050406030204" pitchFamily="18" charset="0"/>
                        </a:rPr>
                        <m:t>(</m:t>
                      </m:r>
                      <m:r>
                        <a:rPr lang="en-US" sz="2400" b="0" i="1" smtClean="0">
                          <a:latin typeface="Cambria Math" panose="02040503050406030204" pitchFamily="18" charset="0"/>
                        </a:rPr>
                        <m:t>𝐸</m:t>
                      </m:r>
                      <m:r>
                        <a:rPr lang="en-US" sz="2400" b="0" i="1" smtClean="0">
                          <a:latin typeface="Cambria Math" panose="02040503050406030204" pitchFamily="18" charset="0"/>
                        </a:rPr>
                        <m:t>)</m:t>
                      </m:r>
                    </m:oMath>
                  </m:oMathPara>
                </a14:m>
                <a:endParaRPr lang="en-US" sz="2400" smtClean="0">
                  <a:latin typeface="Times New Roman" panose="02020603050405020304" pitchFamily="18" charset="0"/>
                  <a:cs typeface="Times New Roman" panose="02020603050405020304" pitchFamily="18" charset="0"/>
                </a:endParaRPr>
              </a:p>
              <a:p>
                <a:pPr marL="0" indent="0">
                  <a:lnSpc>
                    <a:spcPct val="100000"/>
                  </a:lnSpc>
                  <a:buNone/>
                </a:pPr>
                <a:endParaRPr lang="en-US" sz="2400">
                  <a:latin typeface="Times New Roman" panose="02020603050405020304" pitchFamily="18" charset="0"/>
                  <a:cs typeface="Times New Roman" panose="02020603050405020304" pitchFamily="18"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1522414" y="1447800"/>
                <a:ext cx="9601200" cy="4191000"/>
              </a:xfrm>
              <a:blipFill rotWithShape="0">
                <a:blip r:embed="rId2"/>
                <a:stretch>
                  <a:fillRect l="-889" t="-1164"/>
                </a:stretch>
              </a:blipFill>
            </p:spPr>
            <p:txBody>
              <a:bodyPr/>
              <a:lstStyle/>
              <a:p>
                <a:r>
                  <a:rPr lang="en-US">
                    <a:noFill/>
                  </a:rPr>
                  <a:t> </a:t>
                </a:r>
              </a:p>
            </p:txBody>
          </p:sp>
        </mc:Fallback>
      </mc:AlternateContent>
      <p:pic>
        <p:nvPicPr>
          <p:cNvPr id="4" name="Picture 3"/>
          <p:cNvPicPr>
            <a:picLocks noChangeAspect="1"/>
          </p:cNvPicPr>
          <p:nvPr/>
        </p:nvPicPr>
        <p:blipFill>
          <a:blip r:embed="rId3"/>
          <a:stretch>
            <a:fillRect/>
          </a:stretch>
        </p:blipFill>
        <p:spPr>
          <a:xfrm>
            <a:off x="2360612" y="2743200"/>
            <a:ext cx="7750044" cy="3466748"/>
          </a:xfrm>
          <a:prstGeom prst="rect">
            <a:avLst/>
          </a:prstGeom>
        </p:spPr>
      </p:pic>
    </p:spTree>
    <p:extLst>
      <p:ext uri="{BB962C8B-B14F-4D97-AF65-F5344CB8AC3E}">
        <p14:creationId xmlns:p14="http://schemas.microsoft.com/office/powerpoint/2010/main" val="3502750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lgn="just">
              <a:buNone/>
            </a:pPr>
            <a:r>
              <a:rPr lang="en-US" sz="2400" smtClean="0">
                <a:latin typeface="Times New Roman" panose="02020603050405020304" pitchFamily="18" charset="0"/>
                <a:cs typeface="Times New Roman" panose="02020603050405020304" pitchFamily="18" charset="0"/>
              </a:rPr>
              <a:t>Nhắc lại kiến thức cũ bằng dẫn dắt sau:</a:t>
            </a:r>
          </a:p>
          <a:p>
            <a:pPr algn="just">
              <a:buFontTx/>
              <a:buChar char="-"/>
            </a:pPr>
            <a:r>
              <a:rPr lang="en-US" sz="2400" smtClean="0">
                <a:latin typeface="Times New Roman" panose="02020603050405020304" pitchFamily="18" charset="0"/>
                <a:cs typeface="Times New Roman" panose="02020603050405020304" pitchFamily="18" charset="0"/>
              </a:rPr>
              <a:t>Tung 1 đồng xu 1 lần, xác suất xuất hiện mặt ngửa là: ½</a:t>
            </a:r>
          </a:p>
          <a:p>
            <a:pPr algn="just">
              <a:buFontTx/>
              <a:buChar char="-"/>
            </a:pPr>
            <a:r>
              <a:rPr lang="en-US" sz="2400" smtClean="0">
                <a:latin typeface="Times New Roman" panose="02020603050405020304" pitchFamily="18" charset="0"/>
                <a:cs typeface="Times New Roman" panose="02020603050405020304" pitchFamily="18" charset="0"/>
              </a:rPr>
              <a:t>Tung 1 đồng xu 2 lần, xác suất để cả hai lần tung đều mặt ngửa là: ¼</a:t>
            </a:r>
          </a:p>
          <a:p>
            <a:pPr algn="just">
              <a:buFontTx/>
              <a:buChar char="-"/>
            </a:pPr>
            <a:r>
              <a:rPr lang="en-US" sz="2400" smtClean="0">
                <a:latin typeface="Times New Roman" panose="02020603050405020304" pitchFamily="18" charset="0"/>
                <a:cs typeface="Times New Roman" panose="02020603050405020304" pitchFamily="18" charset="0"/>
              </a:rPr>
              <a:t>Tung 1 đồng xu 3 lần, xác suất để cả ba lần tung đều mặt ngửa là: 1/8</a:t>
            </a:r>
          </a:p>
          <a:p>
            <a:pPr algn="just">
              <a:buFontTx/>
              <a:buChar char="-"/>
            </a:pPr>
            <a:r>
              <a:rPr lang="en-US" sz="2400" smtClean="0">
                <a:latin typeface="Times New Roman" panose="02020603050405020304" pitchFamily="18" charset="0"/>
                <a:cs typeface="Times New Roman" panose="02020603050405020304" pitchFamily="18" charset="0"/>
              </a:rPr>
              <a:t>Như vậy, tung một đồng xu n lần thì xác suất để được tất cả mặt ngửa là: (1/2)^n</a:t>
            </a:r>
          </a:p>
          <a:p>
            <a:pPr marL="0" indent="0" algn="just">
              <a:buNone/>
            </a:pPr>
            <a:r>
              <a:rPr lang="en-US" sz="2400">
                <a:latin typeface="Times New Roman" panose="02020603050405020304" pitchFamily="18" charset="0"/>
                <a:cs typeface="Times New Roman" panose="02020603050405020304" pitchFamily="18" charset="0"/>
              </a:rPr>
              <a:t> </a:t>
            </a:r>
            <a:r>
              <a:rPr lang="en-US" sz="2400" smtClean="0">
                <a:latin typeface="Times New Roman" panose="02020603050405020304" pitchFamily="18" charset="0"/>
                <a:cs typeface="Times New Roman" panose="02020603050405020304" pitchFamily="18" charset="0"/>
              </a:rPr>
              <a:t>Ví dụ: Tung một đồng xu 5 lần, tìm xác suất để:</a:t>
            </a:r>
          </a:p>
          <a:p>
            <a:pPr marL="457200" indent="-457200" algn="just">
              <a:buAutoNum type="alphaLcPeriod"/>
            </a:pPr>
            <a:r>
              <a:rPr lang="en-US" sz="2400" smtClean="0">
                <a:latin typeface="Times New Roman" panose="02020603050405020304" pitchFamily="18" charset="0"/>
                <a:cs typeface="Times New Roman" panose="02020603050405020304" pitchFamily="18" charset="0"/>
              </a:rPr>
              <a:t>cả 5 lần đều được mặt ngửa.</a:t>
            </a:r>
          </a:p>
          <a:p>
            <a:pPr marL="457200" indent="-457200" algn="just">
              <a:buAutoNum type="alphaLcPeriod"/>
            </a:pPr>
            <a:r>
              <a:rPr lang="en-US" sz="2400" smtClean="0">
                <a:latin typeface="Times New Roman" panose="02020603050405020304" pitchFamily="18" charset="0"/>
                <a:cs typeface="Times New Roman" panose="02020603050405020304" pitchFamily="18" charset="0"/>
              </a:rPr>
              <a:t>Có ít nhất 1 lần xuất hiện mặt sấp.</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5849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400" b="1" smtClean="0">
                <a:latin typeface="Times New Roman" panose="02020603050405020304" pitchFamily="18" charset="0"/>
                <a:cs typeface="Times New Roman" panose="02020603050405020304" pitchFamily="18" charset="0"/>
              </a:rPr>
              <a:t>Ví dụ:</a:t>
            </a:r>
            <a:r>
              <a:rPr lang="en-US" sz="2400" smtClean="0">
                <a:latin typeface="Times New Roman" panose="02020603050405020304" pitchFamily="18" charset="0"/>
                <a:cs typeface="Times New Roman" panose="02020603050405020304" pitchFamily="18" charset="0"/>
              </a:rPr>
              <a:t> </a:t>
            </a:r>
          </a:p>
          <a:p>
            <a:pPr>
              <a:buFontTx/>
              <a:buChar char="-"/>
            </a:pPr>
            <a:r>
              <a:rPr lang="en-US" sz="2400" smtClean="0">
                <a:latin typeface="Times New Roman" panose="02020603050405020304" pitchFamily="18" charset="0"/>
                <a:cs typeface="Times New Roman" panose="02020603050405020304" pitchFamily="18" charset="0"/>
              </a:rPr>
              <a:t>Gieo 1 con súc sắc 1 lần thì xác suất xuất hiện mặt chấm 1 là 1/6. xác suất không xuất hiện mặt chấm 1 là 5/6.</a:t>
            </a:r>
          </a:p>
          <a:p>
            <a:pPr>
              <a:buFontTx/>
              <a:buChar char="-"/>
            </a:pPr>
            <a:r>
              <a:rPr lang="en-US" sz="2400" smtClean="0">
                <a:latin typeface="Times New Roman" panose="02020603050405020304" pitchFamily="18" charset="0"/>
                <a:cs typeface="Times New Roman" panose="02020603050405020304" pitchFamily="18" charset="0"/>
              </a:rPr>
              <a:t>Gieo 1 con súc sắc 5 lần thì xác suất xuất hiện cả 5 lần mặt chấm 1 là (1/6)^5.</a:t>
            </a:r>
          </a:p>
          <a:p>
            <a:pPr>
              <a:buFontTx/>
              <a:buChar char="-"/>
            </a:pPr>
            <a:r>
              <a:rPr lang="en-US" sz="2400" smtClean="0">
                <a:latin typeface="Times New Roman" panose="02020603050405020304" pitchFamily="18" charset="0"/>
                <a:cs typeface="Times New Roman" panose="02020603050405020304" pitchFamily="18" charset="0"/>
              </a:rPr>
              <a:t>Gieo 1 con súc sắc 5 lần thì tìm xác suất để có ít nhất 1 lần không xuất hiện mặt chấm 1.</a:t>
            </a:r>
            <a:endParaRPr lang="en-US"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031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6212" y="1828800"/>
            <a:ext cx="9601200" cy="2819400"/>
          </a:xfrm>
        </p:spPr>
        <p:txBody>
          <a:bodyPr>
            <a:normAutofit/>
          </a:bodyPr>
          <a:lstStyle/>
          <a:p>
            <a:pPr marL="0" indent="0" algn="just">
              <a:buNone/>
            </a:pPr>
            <a:r>
              <a:rPr lang="en-US" sz="3200" b="1" smtClean="0">
                <a:latin typeface="Times New Roman" panose="02020603050405020304" pitchFamily="18" charset="0"/>
                <a:cs typeface="Times New Roman" panose="02020603050405020304" pitchFamily="18" charset="0"/>
              </a:rPr>
              <a:t>Ví </a:t>
            </a:r>
            <a:r>
              <a:rPr lang="en-US" sz="3200" b="1">
                <a:latin typeface="Times New Roman" panose="02020603050405020304" pitchFamily="18" charset="0"/>
                <a:cs typeface="Times New Roman" panose="02020603050405020304" pitchFamily="18" charset="0"/>
              </a:rPr>
              <a:t>dụ: </a:t>
            </a:r>
            <a:r>
              <a:rPr lang="en-US" sz="3200">
                <a:latin typeface="Times New Roman" panose="02020603050405020304" pitchFamily="18" charset="0"/>
                <a:cs typeface="Times New Roman" panose="02020603050405020304" pitchFamily="18" charset="0"/>
              </a:rPr>
              <a:t>Tung một đồng xu 5 lần, tìm xác suất để:</a:t>
            </a:r>
          </a:p>
          <a:p>
            <a:pPr marL="457200" indent="-457200" algn="just">
              <a:buAutoNum type="alphaLcPeriod"/>
            </a:pPr>
            <a:r>
              <a:rPr lang="en-US" sz="3200">
                <a:latin typeface="Times New Roman" panose="02020603050405020304" pitchFamily="18" charset="0"/>
                <a:cs typeface="Times New Roman" panose="02020603050405020304" pitchFamily="18" charset="0"/>
              </a:rPr>
              <a:t>cả 5 lần đều được mặt ngửa.</a:t>
            </a:r>
          </a:p>
          <a:p>
            <a:pPr marL="457200" indent="-457200" algn="just">
              <a:buAutoNum type="alphaLcPeriod"/>
            </a:pPr>
            <a:r>
              <a:rPr lang="en-US" sz="3200">
                <a:latin typeface="Times New Roman" panose="02020603050405020304" pitchFamily="18" charset="0"/>
                <a:cs typeface="Times New Roman" panose="02020603050405020304" pitchFamily="18" charset="0"/>
              </a:rPr>
              <a:t>Có ít nhất 1 lần xuất hiện mặt sấp.</a:t>
            </a:r>
          </a:p>
          <a:p>
            <a:pPr marL="0" indent="0">
              <a:buNone/>
            </a:pPr>
            <a:endParaRPr lang="en-US" sz="3200"/>
          </a:p>
        </p:txBody>
      </p:sp>
    </p:spTree>
    <p:extLst>
      <p:ext uri="{BB962C8B-B14F-4D97-AF65-F5344CB8AC3E}">
        <p14:creationId xmlns:p14="http://schemas.microsoft.com/office/powerpoint/2010/main" val="2779384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slides.potx" id="{7E307492-4344-40EC-954C-E30551E95991}" vid="{493C3130-E1FA-416B-8465-D41FAD56C1B7}"/>
    </a:ext>
  </a:extLst>
</a:theme>
</file>

<file path=ppt/theme/theme2.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slides</Template>
  <TotalTime>2020</TotalTime>
  <Words>1359</Words>
  <Application>Microsoft Office PowerPoint</Application>
  <PresentationFormat>Custom</PresentationFormat>
  <Paragraphs>122</Paragraphs>
  <Slides>30</Slides>
  <Notes>2</Notes>
  <HiddenSlides>6</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Calibri</vt:lpstr>
      <vt:lpstr>Cambria Math</vt:lpstr>
      <vt:lpstr>Century Gothic</vt:lpstr>
      <vt:lpstr>굴림</vt:lpstr>
      <vt:lpstr>Times New Roman</vt:lpstr>
      <vt:lpstr>Vertical and Horizontal design template</vt:lpstr>
      <vt:lpstr>Chương 4: Xác suất và các quy tắc đếm</vt:lpstr>
      <vt:lpstr>4.1 Không gian mẫu và xác suất</vt:lpstr>
      <vt:lpstr>Xác suất cổ điển</vt:lpstr>
      <vt:lpstr>PowerPoint Presentation</vt:lpstr>
      <vt:lpstr>Bốn quy tắc cơ bản của xác suất</vt:lpstr>
      <vt:lpstr>Biến cố đối</vt:lpstr>
      <vt:lpstr>PowerPoint Presentation</vt:lpstr>
      <vt:lpstr>PowerPoint Presentation</vt:lpstr>
      <vt:lpstr>PowerPoint Presentation</vt:lpstr>
      <vt:lpstr>Xác suất thực nghiệm</vt:lpstr>
      <vt:lpstr>Dạy bằng bảng:</vt:lpstr>
      <vt:lpstr>4.3 Quy tắc cộng xác suất</vt:lpstr>
      <vt:lpstr>PowerPoint Presentation</vt:lpstr>
      <vt:lpstr>PowerPoint Presentation</vt:lpstr>
      <vt:lpstr>Quy tắc cộng xác suất</vt:lpstr>
      <vt:lpstr>PowerPoint Presentation</vt:lpstr>
      <vt:lpstr>PowerPoint Presentation</vt:lpstr>
      <vt:lpstr>4.4 Quy tắc nhân và xác suất có điều kiện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4.2 Các quy tắc đếm</vt:lpstr>
      <vt:lpstr>Các khái niệm cơ bản về giải tích tổ hợp</vt:lpstr>
      <vt:lpstr>Các khái niệm cơ bản về giải tích tổ hợp</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3: Mô tả dữ liệu</dc:title>
  <dc:creator>USER</dc:creator>
  <cp:lastModifiedBy>USER</cp:lastModifiedBy>
  <cp:revision>84</cp:revision>
  <dcterms:created xsi:type="dcterms:W3CDTF">2018-03-28T07:24:44Z</dcterms:created>
  <dcterms:modified xsi:type="dcterms:W3CDTF">2019-10-23T10:09:00Z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74067800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